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75" r:id="rId4"/>
    <p:sldId id="262" r:id="rId5"/>
    <p:sldId id="260" r:id="rId6"/>
    <p:sldId id="258" r:id="rId7"/>
    <p:sldId id="296" r:id="rId8"/>
    <p:sldId id="297" r:id="rId9"/>
    <p:sldId id="315" r:id="rId10"/>
    <p:sldId id="311" r:id="rId11"/>
    <p:sldId id="312" r:id="rId12"/>
    <p:sldId id="313" r:id="rId13"/>
    <p:sldId id="314" r:id="rId14"/>
    <p:sldId id="307" r:id="rId15"/>
    <p:sldId id="305" r:id="rId16"/>
    <p:sldId id="308" r:id="rId17"/>
    <p:sldId id="309" r:id="rId18"/>
    <p:sldId id="306" r:id="rId19"/>
    <p:sldId id="274" r:id="rId20"/>
  </p:sldIdLst>
  <p:sldSz cx="9144000" cy="5143500" type="screen16x9"/>
  <p:notesSz cx="6858000" cy="9144000"/>
  <p:embeddedFontLst>
    <p:embeddedFont>
      <p:font typeface="Microsoft JhengHei" panose="020B0604030504040204" pitchFamily="34" charset="-120"/>
      <p:regular r:id="rId22"/>
      <p:bold r:id="rId23"/>
    </p:embeddedFont>
    <p:embeddedFont>
      <p:font typeface="Lantinghei SC Demibold" panose="02000000000000000000" pitchFamily="2" charset="-122"/>
      <p:regular r:id="rId24"/>
      <p:bold r:id="rId25"/>
    </p:embeddedFont>
    <p:embeddedFont>
      <p:font typeface="Calibri" panose="020F0502020204030204" pitchFamily="34" charset="0"/>
      <p:regular r:id="rId26"/>
      <p:bold r:id="rId27"/>
      <p:italic r:id="rId28"/>
      <p:boldItalic r:id="rId29"/>
    </p:embeddedFont>
    <p:embeddedFont>
      <p:font typeface="Didact Gothic" pitchFamily="2" charset="0"/>
      <p:regular r:id="rId30"/>
    </p:embeddedFont>
    <p:embeddedFont>
      <p:font typeface="Roboto Black" panose="020F0502020204030204" pitchFamily="34" charset="0"/>
      <p:regular r:id="rId31"/>
      <p:bold r:id="rId32"/>
      <p:italic r:id="rId33"/>
      <p:boldItalic r:id="rId34"/>
    </p:embeddedFont>
    <p:embeddedFont>
      <p:font typeface="Roboto Light" panose="020F0302020204030204" pitchFamily="34" charset="0"/>
      <p:regular r:id="rId35"/>
      <p:italic r:id="rId36"/>
    </p:embeddedFont>
    <p:embeddedFont>
      <p:font typeface="Roboto Mono Thin" panose="020F0302020204030204" pitchFamily="34" charset="0"/>
      <p:regular r:id="rId37"/>
    </p:embeddedFont>
    <p:embeddedFont>
      <p:font typeface="Roboto Thin" panose="02000000000000000000"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4E"/>
    <a:srgbClr val="B2B8BC"/>
    <a:srgbClr val="DBD007"/>
    <a:srgbClr val="B9BEBE"/>
    <a:srgbClr val="D9D9D9"/>
    <a:srgbClr val="082267"/>
    <a:srgbClr val="05223D"/>
    <a:srgbClr val="DD9609"/>
    <a:srgbClr val="FFB2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p:restoredTop sz="95918"/>
  </p:normalViewPr>
  <p:slideViewPr>
    <p:cSldViewPr snapToGrid="0" snapToObjects="1">
      <p:cViewPr varScale="1">
        <p:scale>
          <a:sx n="164" d="100"/>
          <a:sy n="164" d="100"/>
        </p:scale>
        <p:origin x="680" y="160"/>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panose="02000000000000000000"/>
              <a:buNone/>
              <a:defRPr sz="30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panose="02000000000000000000"/>
              <a:buNone/>
              <a:defRPr sz="30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2400"/>
              <a:buFont typeface="Roboto Black" panose="02000000000000000000"/>
              <a:buNone/>
              <a:defRPr sz="24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algn="r"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SzPts val="1200"/>
              <a:buFont typeface="Roboto Black" panose="02000000000000000000"/>
              <a:buNone/>
              <a:defRPr sz="1200" b="0">
                <a:latin typeface="Roboto Black" panose="02000000000000000000"/>
                <a:ea typeface="Roboto Black" panose="02000000000000000000"/>
                <a:cs typeface="Roboto Black" panose="02000000000000000000"/>
                <a:sym typeface="Roboto Black" panose="0200000000000000000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panose="02000000000000000000"/>
              <a:buNone/>
              <a:defRPr sz="36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2pPr>
            <a:lvl3pPr lvl="2"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3pPr>
            <a:lvl4pPr lvl="3"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4pPr>
            <a:lvl5pPr lvl="4"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5pPr>
            <a:lvl6pPr lvl="5"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6pPr>
            <a:lvl7pPr lvl="6"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7pPr>
            <a:lvl8pPr lvl="7"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8pPr>
            <a:lvl9pPr lvl="8" rtl="0">
              <a:lnSpc>
                <a:spcPct val="100000"/>
              </a:lnSpc>
              <a:spcBef>
                <a:spcPts val="0"/>
              </a:spcBef>
              <a:spcAft>
                <a:spcPts val="0"/>
              </a:spcAft>
              <a:buSzPts val="1200"/>
              <a:buFont typeface="Roboto Mono Thin" panose="00000009000000000000"/>
              <a:buNone/>
              <a:defRPr sz="1200">
                <a:latin typeface="Roboto Mono Thin" panose="00000009000000000000"/>
                <a:ea typeface="Roboto Mono Thin" panose="00000009000000000000"/>
                <a:cs typeface="Roboto Mono Thin" panose="00000009000000000000"/>
                <a:sym typeface="Roboto Mono Thin" panose="0000000900000000000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3pPr>
            <a:lvl4pPr lvl="3"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4pPr>
            <a:lvl5pPr lvl="4"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5pPr>
            <a:lvl6pPr lvl="5"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6pPr>
            <a:lvl7pPr lvl="6"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7pPr>
            <a:lvl8pPr lvl="7"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8pPr>
            <a:lvl9pPr lvl="8" algn="ctr" rtl="0">
              <a:lnSpc>
                <a:spcPct val="100000"/>
              </a:lnSpc>
              <a:spcBef>
                <a:spcPts val="0"/>
              </a:spcBef>
              <a:spcAft>
                <a:spcPts val="0"/>
              </a:spcAft>
              <a:buClr>
                <a:srgbClr val="0E2A47"/>
              </a:buClr>
              <a:buSzPts val="1200"/>
              <a:buFont typeface="Didact Gothic" panose="00000500000000000000"/>
              <a:buNone/>
              <a:defRPr sz="1200">
                <a:solidFill>
                  <a:srgbClr val="0E2A47"/>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lvl="2"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lvl="3"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lvl="4"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lvl="5"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lvl="6"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lvl="7"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lvl="8" rtl="0">
              <a:spcBef>
                <a:spcPts val="0"/>
              </a:spcBef>
              <a:spcAft>
                <a:spcPts val="0"/>
              </a:spcAft>
              <a:buClr>
                <a:schemeClr val="accent1"/>
              </a:buClr>
              <a:buSzPts val="1100"/>
              <a:buFont typeface="Roboto Black" panose="02000000000000000000"/>
              <a:buNone/>
              <a:defRPr sz="1100" b="0">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panose="02000000000000000000"/>
              <a:buNone/>
              <a:defRPr sz="3000" b="0">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panose="02000000000000000000"/>
              <a:buNone/>
              <a:defRPr sz="3000" b="0">
                <a:latin typeface="Roboto Black" panose="02000000000000000000"/>
                <a:ea typeface="Roboto Black" panose="02000000000000000000"/>
                <a:cs typeface="Roboto Black" panose="02000000000000000000"/>
                <a:sym typeface="Roboto Black" panose="02000000000000000000"/>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panose="02000000000000000000"/>
              <a:buNone/>
              <a:defRPr sz="3000" b="0">
                <a:solidFill>
                  <a:srgbClr val="0E2A47"/>
                </a:solidFill>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panose="02000000000000000000"/>
              <a:buNone/>
              <a:defRPr sz="2800">
                <a:solidFill>
                  <a:schemeClr val="lt1"/>
                </a:solidFill>
                <a:latin typeface="Roboto Black" panose="02000000000000000000"/>
                <a:ea typeface="Roboto Black" panose="02000000000000000000"/>
                <a:cs typeface="Roboto Black" panose="02000000000000000000"/>
                <a:sym typeface="Roboto Black" panose="02000000000000000000"/>
              </a:defRPr>
            </a:lvl1pPr>
            <a:lvl2pPr lvl="1">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2pPr>
            <a:lvl3pPr lvl="2">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3pPr>
            <a:lvl4pPr lvl="3">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4pPr>
            <a:lvl5pPr lvl="4">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5pPr>
            <a:lvl6pPr lvl="5">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6pPr>
            <a:lvl7pPr lvl="6">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7pPr>
            <a:lvl8pPr lvl="7">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8pPr>
            <a:lvl9pPr lvl="8">
              <a:spcBef>
                <a:spcPts val="0"/>
              </a:spcBef>
              <a:spcAft>
                <a:spcPts val="0"/>
              </a:spcAft>
              <a:buClr>
                <a:schemeClr val="lt1"/>
              </a:buClr>
              <a:buSzPts val="2800"/>
              <a:buFont typeface="Bree Serif" panose="02000503040000020004"/>
              <a:buNone/>
              <a:defRPr sz="2800" b="1">
                <a:solidFill>
                  <a:schemeClr val="lt1"/>
                </a:solidFill>
                <a:latin typeface="Bree Serif" panose="02000503040000020004"/>
                <a:ea typeface="Bree Serif" panose="02000503040000020004"/>
                <a:cs typeface="Bree Serif" panose="02000503040000020004"/>
                <a:sym typeface="Bree Serif" panose="020005030400000200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2" name="矩形 1"/>
          <p:cNvSpPr/>
          <p:nvPr/>
        </p:nvSpPr>
        <p:spPr>
          <a:xfrm>
            <a:off x="4580231" y="-190681"/>
            <a:ext cx="4296642" cy="5502419"/>
          </a:xfrm>
          <a:prstGeom prst="rect">
            <a:avLst/>
          </a:prstGeom>
          <a:solidFill>
            <a:schemeClr val="bg1">
              <a:lumMod val="75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9" name="Google Shape;109;p22"/>
          <p:cNvSpPr txBox="1">
            <a:spLocks noGrp="1"/>
          </p:cNvSpPr>
          <p:nvPr>
            <p:ph type="ctrTitle"/>
          </p:nvPr>
        </p:nvSpPr>
        <p:spPr>
          <a:xfrm>
            <a:off x="4974188" y="1164077"/>
            <a:ext cx="3508728" cy="10280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800" b="1" dirty="0">
                <a:solidFill>
                  <a:schemeClr val="accent1"/>
                </a:solidFill>
                <a:latin typeface="Lantinghei SC Demibold" panose="02000000000000000000" pitchFamily="2" charset="-122"/>
                <a:ea typeface="Lantinghei SC Demibold" panose="02000000000000000000" pitchFamily="2" charset="-122"/>
              </a:rPr>
              <a:t>啦啦隊女神「林襄」網路情緒分析</a:t>
            </a:r>
          </a:p>
        </p:txBody>
      </p:sp>
      <p:sp>
        <p:nvSpPr>
          <p:cNvPr id="110" name="Google Shape;110;p22"/>
          <p:cNvSpPr txBox="1">
            <a:spLocks noGrp="1"/>
          </p:cNvSpPr>
          <p:nvPr>
            <p:ph type="subTitle" idx="1"/>
          </p:nvPr>
        </p:nvSpPr>
        <p:spPr>
          <a:xfrm>
            <a:off x="5395356" y="2583109"/>
            <a:ext cx="3129600" cy="3178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latin typeface="Songti SC" panose="02010600040101010101" pitchFamily="2" charset="-122"/>
                <a:ea typeface="Songti SC" panose="02010600040101010101" pitchFamily="2" charset="-122"/>
              </a:rPr>
              <a:t>指導教授：黃三益</a:t>
            </a:r>
            <a:r>
              <a:rPr lang="zh-TW" altLang="en-US" sz="1600" dirty="0">
                <a:latin typeface="Songti SC" panose="02010600040101010101" pitchFamily="2" charset="-122"/>
                <a:ea typeface="Songti SC" panose="02010600040101010101" pitchFamily="2" charset="-122"/>
              </a:rPr>
              <a:t> 博士</a:t>
            </a:r>
          </a:p>
        </p:txBody>
      </p:sp>
      <p:sp>
        <p:nvSpPr>
          <p:cNvPr id="108" name="Google Shape;110;p22"/>
          <p:cNvSpPr txBox="1"/>
          <p:nvPr/>
        </p:nvSpPr>
        <p:spPr>
          <a:xfrm>
            <a:off x="6508933" y="3305652"/>
            <a:ext cx="2043318" cy="1316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Roboto Light"/>
              <a:buNone/>
              <a:defRPr sz="12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9pPr>
          </a:lstStyle>
          <a:p>
            <a:pPr marL="0" indent="0"/>
            <a:r>
              <a:rPr lang="en-US" altLang="zh-TW" sz="1600" dirty="0">
                <a:latin typeface="Songti SC" panose="02010600040101010101" pitchFamily="2" charset="-122"/>
                <a:ea typeface="Songti SC" panose="02010600040101010101" pitchFamily="2" charset="-122"/>
              </a:rPr>
              <a:t>N104220007</a:t>
            </a:r>
            <a:r>
              <a:rPr lang="zh-TW" altLang="en-US" sz="1600" dirty="0">
                <a:latin typeface="Songti SC" panose="02010600040101010101" pitchFamily="2" charset="-122"/>
                <a:ea typeface="Songti SC" panose="02010600040101010101" pitchFamily="2" charset="-122"/>
              </a:rPr>
              <a:t> 黃足維</a:t>
            </a:r>
            <a:endParaRPr lang="en-US" altLang="zh-TW" sz="1600" dirty="0">
              <a:latin typeface="Songti SC" panose="02010600040101010101" pitchFamily="2" charset="-122"/>
              <a:ea typeface="Songti SC" panose="02010600040101010101" pitchFamily="2" charset="-122"/>
            </a:endParaRPr>
          </a:p>
          <a:p>
            <a:pPr marL="0" indent="0"/>
            <a:r>
              <a:rPr lang="en-US" altLang="zh-TW" sz="1600" dirty="0">
                <a:latin typeface="Songti SC" panose="02010600040101010101" pitchFamily="2" charset="-122"/>
                <a:ea typeface="Songti SC" panose="02010600040101010101" pitchFamily="2" charset="-122"/>
              </a:rPr>
              <a:t>N104220013</a:t>
            </a:r>
            <a:r>
              <a:rPr lang="zh-TW" altLang="en-US" sz="1600" dirty="0">
                <a:latin typeface="Songti SC" panose="02010600040101010101" pitchFamily="2" charset="-122"/>
                <a:ea typeface="Songti SC" panose="02010600040101010101" pitchFamily="2" charset="-122"/>
              </a:rPr>
              <a:t> 倪家瑋</a:t>
            </a:r>
            <a:endParaRPr lang="en-US" altLang="zh-TW" sz="1600" dirty="0">
              <a:latin typeface="Songti SC" panose="02010600040101010101" pitchFamily="2" charset="-122"/>
              <a:ea typeface="Songti SC" panose="02010600040101010101" pitchFamily="2" charset="-122"/>
            </a:endParaRPr>
          </a:p>
          <a:p>
            <a:pPr marL="0" indent="0"/>
            <a:r>
              <a:rPr lang="en-US" altLang="zh-TW" sz="1600" dirty="0">
                <a:latin typeface="Songti SC" panose="02010600040101010101" pitchFamily="2" charset="-122"/>
                <a:ea typeface="Songti SC" panose="02010600040101010101" pitchFamily="2" charset="-122"/>
              </a:rPr>
              <a:t>N104220016</a:t>
            </a:r>
            <a:r>
              <a:rPr lang="zh-TW" altLang="en-US" sz="1600" dirty="0">
                <a:latin typeface="Songti SC" panose="02010600040101010101" pitchFamily="2" charset="-122"/>
                <a:ea typeface="Songti SC" panose="02010600040101010101" pitchFamily="2" charset="-122"/>
              </a:rPr>
              <a:t> 何軒育</a:t>
            </a:r>
            <a:endParaRPr lang="en-US" altLang="zh-TW" sz="1600" dirty="0">
              <a:latin typeface="Songti SC" panose="02010600040101010101" pitchFamily="2" charset="-122"/>
              <a:ea typeface="Songti SC" panose="02010600040101010101" pitchFamily="2" charset="-122"/>
            </a:endParaRPr>
          </a:p>
          <a:p>
            <a:pPr marL="0" indent="0"/>
            <a:r>
              <a:rPr lang="en-US" altLang="zh-TW" sz="1600" dirty="0">
                <a:latin typeface="Songti SC" panose="02010600040101010101" pitchFamily="2" charset="-122"/>
                <a:ea typeface="Songti SC" panose="02010600040101010101" pitchFamily="2" charset="-122"/>
              </a:rPr>
              <a:t>N104220023</a:t>
            </a:r>
            <a:r>
              <a:rPr lang="zh-TW" altLang="en-US" sz="1600" dirty="0">
                <a:latin typeface="Songti SC" panose="02010600040101010101" pitchFamily="2" charset="-122"/>
                <a:ea typeface="Songti SC" panose="02010600040101010101" pitchFamily="2" charset="-122"/>
              </a:rPr>
              <a:t> 許耀文</a:t>
            </a:r>
          </a:p>
        </p:txBody>
      </p:sp>
      <p:grpSp>
        <p:nvGrpSpPr>
          <p:cNvPr id="3" name="群組 2"/>
          <p:cNvGrpSpPr/>
          <p:nvPr/>
        </p:nvGrpSpPr>
        <p:grpSpPr>
          <a:xfrm>
            <a:off x="-848007" y="99575"/>
            <a:ext cx="5233173" cy="4944337"/>
            <a:chOff x="-848007" y="99575"/>
            <a:chExt cx="5233173" cy="4944337"/>
          </a:xfrm>
        </p:grpSpPr>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9;p22"/>
            <p:cNvSpPr txBox="1"/>
            <p:nvPr/>
          </p:nvSpPr>
          <p:spPr>
            <a:xfrm>
              <a:off x="3433732" y="1790534"/>
              <a:ext cx="951434" cy="3549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3000"/>
                <a:buFont typeface="Roboto Black" panose="02000000000000000000"/>
                <a:buNone/>
                <a:defRPr sz="30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2pPr>
              <a:lvl3pPr marR="0" lvl="2"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3pPr>
              <a:lvl4pPr marR="0" lvl="3"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4pPr>
              <a:lvl5pPr marR="0" lvl="4"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5pPr>
              <a:lvl6pPr marR="0" lvl="5"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6pPr>
              <a:lvl7pPr marR="0" lvl="6"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7pPr>
              <a:lvl8pPr marR="0" lvl="7"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8pPr>
              <a:lvl9pPr marR="0" lvl="8"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9pPr>
            </a:lstStyle>
            <a:p>
              <a:r>
                <a:rPr lang="en-US" altLang="zh-TW" sz="1100" dirty="0"/>
                <a:t>TARFLOW</a:t>
              </a:r>
              <a:endParaRPr lang="zh-TW" altLang="en-US" sz="1100" dirty="0"/>
            </a:p>
          </p:txBody>
        </p:sp>
      </p:grpSp>
      <p:sp>
        <p:nvSpPr>
          <p:cNvPr id="216" name="Google Shape;109;p22"/>
          <p:cNvSpPr txBox="1"/>
          <p:nvPr/>
        </p:nvSpPr>
        <p:spPr>
          <a:xfrm>
            <a:off x="5104028" y="418545"/>
            <a:ext cx="3508728"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3000"/>
              <a:buFont typeface="Roboto Black" panose="02000000000000000000"/>
              <a:buNone/>
              <a:defRPr sz="30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2pPr>
            <a:lvl3pPr marR="0" lvl="2"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3pPr>
            <a:lvl4pPr marR="0" lvl="3"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4pPr>
            <a:lvl5pPr marR="0" lvl="4"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5pPr>
            <a:lvl6pPr marR="0" lvl="5"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6pPr>
            <a:lvl7pPr marR="0" lvl="6"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7pPr>
            <a:lvl8pPr marR="0" lvl="7"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8pPr>
            <a:lvl9pPr marR="0" lvl="8"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9pPr>
          </a:lstStyle>
          <a:p>
            <a:pPr algn="ctr"/>
            <a:r>
              <a:rPr lang="zh-TW" altLang="en-US" sz="2000" b="1" dirty="0">
                <a:solidFill>
                  <a:schemeClr val="bg1"/>
                </a:solidFill>
                <a:latin typeface="Lantinghei SC Demibold" panose="02000000000000000000" pitchFamily="2" charset="-122"/>
                <a:ea typeface="Lantinghei SC Demibold" panose="02000000000000000000" pitchFamily="2" charset="-122"/>
              </a:rPr>
              <a:t>社群媒體分析</a:t>
            </a:r>
          </a:p>
        </p:txBody>
      </p:sp>
      <p:sp>
        <p:nvSpPr>
          <p:cNvPr id="71" name="文字方塊 70"/>
          <p:cNvSpPr txBox="1"/>
          <p:nvPr/>
        </p:nvSpPr>
        <p:spPr>
          <a:xfrm>
            <a:off x="6065414" y="2995379"/>
            <a:ext cx="2537568" cy="338554"/>
          </a:xfrm>
          <a:prstGeom prst="rect">
            <a:avLst/>
          </a:prstGeom>
          <a:noFill/>
        </p:spPr>
        <p:txBody>
          <a:bodyPr wrap="square">
            <a:spAutoFit/>
          </a:bodyPr>
          <a:lstStyle/>
          <a:p>
            <a:pPr marL="0" indent="0"/>
            <a:r>
              <a:rPr lang="zh-TW" altLang="en-US" sz="1600" dirty="0">
                <a:solidFill>
                  <a:schemeClr val="bg1"/>
                </a:solidFill>
                <a:latin typeface="Songti SC" panose="02010600040101010101" pitchFamily="2" charset="-122"/>
                <a:ea typeface="Songti SC" panose="02010600040101010101" pitchFamily="2" charset="-122"/>
              </a:rPr>
              <a:t>第二十一組 期末專案報告</a:t>
            </a:r>
            <a:endParaRPr lang="en-US" altLang="zh-TW" sz="1600" dirty="0">
              <a:solidFill>
                <a:schemeClr val="bg1"/>
              </a:solidFill>
              <a:latin typeface="Songti SC" panose="02010600040101010101" pitchFamily="2" charset="-122"/>
              <a:ea typeface="Songti SC" panose="02010600040101010101" pitchFamily="2" charset="-122"/>
            </a:endParaRPr>
          </a:p>
        </p:txBody>
      </p:sp>
      <p:pic>
        <p:nvPicPr>
          <p:cNvPr id="6" name="圖片 5" descr="一張含有 服裝, 人員, 人的臉孔, 運動制服 的圖片&#10;&#10;自動產生的描述"/>
          <p:cNvPicPr>
            <a:picLocks noChangeAspect="1"/>
          </p:cNvPicPr>
          <p:nvPr/>
        </p:nvPicPr>
        <p:blipFill>
          <a:blip r:embed="rId3"/>
          <a:stretch>
            <a:fillRect/>
          </a:stretch>
        </p:blipFill>
        <p:spPr>
          <a:xfrm>
            <a:off x="4191956" y="2497075"/>
            <a:ext cx="2184805" cy="3277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89875"/>
            <a:ext cx="7188370" cy="113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資料分析</a:t>
            </a:r>
            <a:r>
              <a:rPr lang="en-US" altLang="zh-TW" sz="3000" b="1" dirty="0">
                <a:latin typeface="Lantinghei SC Demibold" panose="02000000000000000000" pitchFamily="2" charset="-122"/>
                <a:ea typeface="Lantinghei SC Demibold" panose="02000000000000000000" pitchFamily="2" charset="-122"/>
              </a:rPr>
              <a:t>_</a:t>
            </a:r>
            <a:r>
              <a:rPr lang="zh-TW" altLang="en-US" sz="3000" b="1" dirty="0">
                <a:latin typeface="Lantinghei SC Demibold" panose="02000000000000000000" pitchFamily="2" charset="-122"/>
                <a:ea typeface="Lantinghei SC Demibold" panose="02000000000000000000" pitchFamily="2" charset="-122"/>
              </a:rPr>
              <a:t>關聯文字雲</a:t>
            </a:r>
            <a:r>
              <a:rPr lang="en-US" altLang="zh-TW" sz="3000" b="1" dirty="0">
                <a:latin typeface="Lantinghei SC Demibold" panose="02000000000000000000" pitchFamily="2" charset="-122"/>
                <a:ea typeface="Lantinghei SC Demibold" panose="02000000000000000000" pitchFamily="2" charset="-122"/>
              </a:rPr>
              <a:t>(shiny)</a:t>
            </a:r>
            <a:endParaRPr lang="zh-TW" altLang="en-US" sz="3000" b="1" dirty="0">
              <a:latin typeface="Lantinghei SC Demibold" panose="02000000000000000000" pitchFamily="2" charset="-122"/>
              <a:ea typeface="Lantinghei SC Demibold" panose="02000000000000000000" pitchFamily="2" charset="-122"/>
            </a:endParaRP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圖片 2"/>
          <p:cNvPicPr>
            <a:picLocks noChangeAspect="1"/>
          </p:cNvPicPr>
          <p:nvPr/>
        </p:nvPicPr>
        <p:blipFill rotWithShape="1">
          <a:blip r:embed="rId3"/>
          <a:srcRect b="10230"/>
          <a:stretch>
            <a:fillRect/>
          </a:stretch>
        </p:blipFill>
        <p:spPr>
          <a:xfrm>
            <a:off x="250326" y="803782"/>
            <a:ext cx="5142602" cy="1968338"/>
          </a:xfrm>
          <a:prstGeom prst="rect">
            <a:avLst/>
          </a:prstGeom>
        </p:spPr>
      </p:pic>
      <p:pic>
        <p:nvPicPr>
          <p:cNvPr id="7" name="圖片 6"/>
          <p:cNvPicPr>
            <a:picLocks noChangeAspect="1"/>
          </p:cNvPicPr>
          <p:nvPr/>
        </p:nvPicPr>
        <p:blipFill>
          <a:blip r:embed="rId4"/>
          <a:stretch>
            <a:fillRect/>
          </a:stretch>
        </p:blipFill>
        <p:spPr>
          <a:xfrm>
            <a:off x="245598" y="2834398"/>
            <a:ext cx="5234863" cy="2253555"/>
          </a:xfrm>
          <a:prstGeom prst="rect">
            <a:avLst/>
          </a:prstGeom>
        </p:spPr>
      </p:pic>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rPr>
              <a:t>根據關聯式文字雲顯示，可以觀察到在林襄的關鍵詞組中，出現了「大奶妹」、「發行」、「外流」、「氣質」和「名字」等詞語。這些詞語之間具有強烈的相關性，極有可能與林襄的抽菸照片外流、去年赴日拍攝寫真、以及今年參加經典賽期間在日本的照片有關。 </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
        <p:nvSpPr>
          <p:cNvPr id="8" name="橢圓 7"/>
          <p:cNvSpPr/>
          <p:nvPr/>
        </p:nvSpPr>
        <p:spPr>
          <a:xfrm>
            <a:off x="2932038" y="4437246"/>
            <a:ext cx="819034" cy="65070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p:cNvSpPr/>
          <p:nvPr/>
        </p:nvSpPr>
        <p:spPr>
          <a:xfrm>
            <a:off x="2800528" y="3445586"/>
            <a:ext cx="923244" cy="104459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p:cNvSpPr/>
          <p:nvPr/>
        </p:nvSpPr>
        <p:spPr>
          <a:xfrm>
            <a:off x="1684283" y="4231927"/>
            <a:ext cx="1443928" cy="77802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橢圓 34"/>
          <p:cNvSpPr/>
          <p:nvPr/>
        </p:nvSpPr>
        <p:spPr>
          <a:xfrm>
            <a:off x="4228717" y="3370573"/>
            <a:ext cx="1136912" cy="115330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p:cNvSpPr/>
          <p:nvPr/>
        </p:nvSpPr>
        <p:spPr>
          <a:xfrm>
            <a:off x="1305848" y="3408285"/>
            <a:ext cx="1257176" cy="68772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橢圓 36"/>
          <p:cNvSpPr/>
          <p:nvPr/>
        </p:nvSpPr>
        <p:spPr>
          <a:xfrm rot="19810751">
            <a:off x="732347" y="4166214"/>
            <a:ext cx="1180898" cy="60469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橢圓 37"/>
          <p:cNvSpPr/>
          <p:nvPr/>
        </p:nvSpPr>
        <p:spPr>
          <a:xfrm rot="19810751">
            <a:off x="260022" y="3857969"/>
            <a:ext cx="979830" cy="60469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p:cNvSpPr/>
          <p:nvPr/>
        </p:nvSpPr>
        <p:spPr>
          <a:xfrm rot="16200000">
            <a:off x="3340742" y="3802894"/>
            <a:ext cx="951756" cy="4228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p:cNvSpPr/>
          <p:nvPr/>
        </p:nvSpPr>
        <p:spPr>
          <a:xfrm rot="11929471">
            <a:off x="3799385" y="4474262"/>
            <a:ext cx="951756" cy="4228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橢圓 40"/>
          <p:cNvSpPr/>
          <p:nvPr/>
        </p:nvSpPr>
        <p:spPr>
          <a:xfrm rot="11929471">
            <a:off x="3007756" y="3221607"/>
            <a:ext cx="476480" cy="30258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89875"/>
            <a:ext cx="7188370" cy="113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資料分析</a:t>
            </a:r>
            <a:r>
              <a:rPr lang="en-US" altLang="zh-TW" sz="3000" b="1" dirty="0">
                <a:latin typeface="Lantinghei SC Demibold" panose="02000000000000000000" pitchFamily="2" charset="-122"/>
                <a:ea typeface="Lantinghei SC Demibold" panose="02000000000000000000" pitchFamily="2" charset="-122"/>
              </a:rPr>
              <a:t>_ LDA</a:t>
            </a:r>
            <a:r>
              <a:rPr lang="zh-TW" altLang="en-US" sz="3000" b="1" dirty="0">
                <a:latin typeface="Lantinghei SC Demibold" panose="02000000000000000000" pitchFamily="2" charset="-122"/>
                <a:ea typeface="Lantinghei SC Demibold" panose="02000000000000000000" pitchFamily="2" charset="-122"/>
              </a:rPr>
              <a:t>主題模型</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主題</a:t>
            </a:r>
            <a:r>
              <a:rPr lang="en-US" altLang="zh-TW" sz="3000" b="1" dirty="0">
                <a:latin typeface="Lantinghei SC Demibold" panose="02000000000000000000" pitchFamily="2" charset="-122"/>
                <a:ea typeface="Lantinghei SC Demibold" panose="02000000000000000000" pitchFamily="2" charset="-122"/>
              </a:rPr>
              <a:t>1)</a:t>
            </a:r>
            <a:endParaRPr lang="zh-TW" altLang="en-US" sz="3000" b="1" dirty="0">
              <a:latin typeface="Lantinghei SC Demibold" panose="02000000000000000000" pitchFamily="2" charset="-122"/>
              <a:ea typeface="Lantinghei SC Demibold" panose="02000000000000000000" pitchFamily="2" charset="-122"/>
            </a:endParaRP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rPr>
              <a:t>出現頻率最高的字詞：</a:t>
            </a:r>
            <a:br>
              <a:rPr lang="en-US" altLang="zh-TW" dirty="0">
                <a:solidFill>
                  <a:schemeClr val="tx1"/>
                </a:solidFill>
                <a:effectLst/>
                <a:latin typeface="Microsoft JhengHei" panose="020B0604030504040204" pitchFamily="34" charset="-120"/>
                <a:ea typeface="Microsoft JhengHei" panose="020B0604030504040204" pitchFamily="34" charset="-120"/>
              </a:rPr>
            </a:br>
            <a:r>
              <a:rPr lang="zh-TW" altLang="en-US" dirty="0">
                <a:solidFill>
                  <a:schemeClr val="tx1"/>
                </a:solidFill>
                <a:effectLst/>
                <a:latin typeface="Microsoft JhengHei" panose="020B0604030504040204" pitchFamily="34" charset="-120"/>
                <a:ea typeface="Microsoft JhengHei" panose="020B0604030504040204" pitchFamily="34" charset="-120"/>
              </a:rPr>
              <a:t>啦啦隊、女神、粉絲、希望、台北、</a:t>
            </a:r>
            <a:br>
              <a:rPr lang="en-US" altLang="zh-TW" dirty="0">
                <a:solidFill>
                  <a:schemeClr val="tx1"/>
                </a:solidFill>
                <a:effectLst/>
                <a:latin typeface="Microsoft JhengHei" panose="020B0604030504040204" pitchFamily="34" charset="-120"/>
                <a:ea typeface="Microsoft JhengHei" panose="020B0604030504040204" pitchFamily="34" charset="-120"/>
              </a:rPr>
            </a:br>
            <a:r>
              <a:rPr lang="zh-TW" altLang="en-US" dirty="0">
                <a:solidFill>
                  <a:schemeClr val="tx1"/>
                </a:solidFill>
                <a:effectLst/>
                <a:latin typeface="Microsoft JhengHei" panose="020B0604030504040204" pitchFamily="34" charset="-120"/>
                <a:ea typeface="Microsoft JhengHei" panose="020B0604030504040204" pitchFamily="34" charset="-120"/>
              </a:rPr>
              <a:t>樂天、啦啦隊、節目</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pic>
        <p:nvPicPr>
          <p:cNvPr id="2" name="圖片 1"/>
          <p:cNvPicPr>
            <a:picLocks noChangeAspect="1"/>
          </p:cNvPicPr>
          <p:nvPr/>
        </p:nvPicPr>
        <p:blipFill rotWithShape="1">
          <a:blip r:embed="rId3"/>
          <a:srcRect r="15145"/>
          <a:stretch>
            <a:fillRect/>
          </a:stretch>
        </p:blipFill>
        <p:spPr>
          <a:xfrm>
            <a:off x="34767" y="1165743"/>
            <a:ext cx="5358161" cy="33429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89875"/>
            <a:ext cx="7188370" cy="113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資料分析</a:t>
            </a:r>
            <a:r>
              <a:rPr lang="en-US" altLang="zh-TW" sz="3000" b="1" dirty="0">
                <a:latin typeface="Lantinghei SC Demibold" panose="02000000000000000000" pitchFamily="2" charset="-122"/>
                <a:ea typeface="Lantinghei SC Demibold" panose="02000000000000000000" pitchFamily="2" charset="-122"/>
              </a:rPr>
              <a:t>_ LDA</a:t>
            </a:r>
            <a:r>
              <a:rPr lang="zh-TW" altLang="en-US" sz="3000" b="1" dirty="0">
                <a:latin typeface="Lantinghei SC Demibold" panose="02000000000000000000" pitchFamily="2" charset="-122"/>
                <a:ea typeface="Lantinghei SC Demibold" panose="02000000000000000000" pitchFamily="2" charset="-122"/>
              </a:rPr>
              <a:t>主題模型</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主題</a:t>
            </a:r>
            <a:r>
              <a:rPr lang="en-US" altLang="zh-TW" sz="3000" b="1" dirty="0">
                <a:latin typeface="Lantinghei SC Demibold" panose="02000000000000000000" pitchFamily="2" charset="-122"/>
                <a:ea typeface="Lantinghei SC Demibold" panose="02000000000000000000" pitchFamily="2" charset="-122"/>
              </a:rPr>
              <a:t>2)</a:t>
            </a:r>
            <a:endParaRPr lang="zh-TW" altLang="en-US" sz="3000" b="1" dirty="0">
              <a:latin typeface="Lantinghei SC Demibold" panose="02000000000000000000" pitchFamily="2" charset="-122"/>
              <a:ea typeface="Lantinghei SC Demibold" panose="02000000000000000000" pitchFamily="2" charset="-122"/>
            </a:endParaRP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rPr>
              <a:t>出現頻率最高的字詞：</a:t>
            </a:r>
            <a:br>
              <a:rPr lang="en-US" altLang="zh-TW" dirty="0">
                <a:solidFill>
                  <a:schemeClr val="tx1"/>
                </a:solidFill>
                <a:effectLst/>
                <a:latin typeface="Microsoft JhengHei" panose="020B0604030504040204" pitchFamily="34" charset="-120"/>
                <a:ea typeface="Microsoft JhengHei" panose="020B0604030504040204" pitchFamily="34" charset="-120"/>
              </a:rPr>
            </a:br>
            <a:r>
              <a:rPr lang="zh-TW" altLang="en-US" dirty="0">
                <a:solidFill>
                  <a:schemeClr val="tx1"/>
                </a:solidFill>
                <a:effectLst/>
                <a:latin typeface="Microsoft JhengHei" panose="020B0604030504040204" pitchFamily="34" charset="-120"/>
                <a:ea typeface="Microsoft JhengHei" panose="020B0604030504040204" pitchFamily="34" charset="-120"/>
              </a:rPr>
              <a:t>節目、啦啦隊、女神、台北、樂天啦啦隊、 粉絲、希望</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pic>
        <p:nvPicPr>
          <p:cNvPr id="3" name="圖片 2"/>
          <p:cNvPicPr>
            <a:picLocks noChangeAspect="1"/>
          </p:cNvPicPr>
          <p:nvPr/>
        </p:nvPicPr>
        <p:blipFill>
          <a:blip r:embed="rId3"/>
          <a:stretch>
            <a:fillRect/>
          </a:stretch>
        </p:blipFill>
        <p:spPr>
          <a:xfrm>
            <a:off x="-8172" y="1165742"/>
            <a:ext cx="5401100" cy="33546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89875"/>
            <a:ext cx="7188370" cy="113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資料分析</a:t>
            </a:r>
            <a:r>
              <a:rPr lang="en-US" altLang="zh-TW" sz="3000" b="1" dirty="0">
                <a:latin typeface="Lantinghei SC Demibold" panose="02000000000000000000" pitchFamily="2" charset="-122"/>
                <a:ea typeface="Lantinghei SC Demibold" panose="02000000000000000000" pitchFamily="2" charset="-122"/>
              </a:rPr>
              <a:t>_ LDA</a:t>
            </a:r>
            <a:r>
              <a:rPr lang="zh-TW" altLang="en-US" sz="3000" b="1" dirty="0">
                <a:latin typeface="Lantinghei SC Demibold" panose="02000000000000000000" pitchFamily="2" charset="-122"/>
                <a:ea typeface="Lantinghei SC Demibold" panose="02000000000000000000" pitchFamily="2" charset="-122"/>
              </a:rPr>
              <a:t>主題模型</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主題</a:t>
            </a:r>
            <a:r>
              <a:rPr lang="en-US" altLang="zh-TW" sz="3000" b="1" dirty="0">
                <a:latin typeface="Lantinghei SC Demibold" panose="02000000000000000000" pitchFamily="2" charset="-122"/>
                <a:ea typeface="Lantinghei SC Demibold" panose="02000000000000000000" pitchFamily="2" charset="-122"/>
              </a:rPr>
              <a:t>3)</a:t>
            </a:r>
            <a:endParaRPr lang="zh-TW" altLang="en-US" sz="3000" b="1" dirty="0">
              <a:latin typeface="Lantinghei SC Demibold" panose="02000000000000000000" pitchFamily="2" charset="-122"/>
              <a:ea typeface="Lantinghei SC Demibold" panose="02000000000000000000" pitchFamily="2" charset="-122"/>
            </a:endParaRP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rPr>
              <a:t>出現頻率最高的字詞：</a:t>
            </a:r>
            <a:br>
              <a:rPr lang="en-US" altLang="zh-TW" dirty="0">
                <a:solidFill>
                  <a:schemeClr val="tx1"/>
                </a:solidFill>
                <a:effectLst/>
                <a:latin typeface="Microsoft JhengHei" panose="020B0604030504040204" pitchFamily="34" charset="-120"/>
                <a:ea typeface="Microsoft JhengHei" panose="020B0604030504040204" pitchFamily="34" charset="-120"/>
              </a:rPr>
            </a:br>
            <a:r>
              <a:rPr lang="zh-TW" altLang="en-US" dirty="0">
                <a:solidFill>
                  <a:schemeClr val="tx1"/>
                </a:solidFill>
                <a:effectLst/>
                <a:latin typeface="Microsoft JhengHei" panose="020B0604030504040204" pitchFamily="34" charset="-120"/>
                <a:ea typeface="Microsoft JhengHei" panose="020B0604030504040204" pitchFamily="34" charset="-120"/>
              </a:rPr>
              <a:t>粉絲、希望、台北、節目、樂天啦啦隊</a:t>
            </a:r>
            <a:br>
              <a:rPr lang="en-US" altLang="zh-TW" dirty="0">
                <a:solidFill>
                  <a:schemeClr val="tx1"/>
                </a:solidFill>
                <a:effectLst/>
                <a:latin typeface="Microsoft JhengHei" panose="020B0604030504040204" pitchFamily="34" charset="-120"/>
                <a:ea typeface="Microsoft JhengHei" panose="020B0604030504040204" pitchFamily="34" charset="-120"/>
              </a:rPr>
            </a:br>
            <a:r>
              <a:rPr lang="zh-TW" altLang="en-US" dirty="0">
                <a:solidFill>
                  <a:schemeClr val="tx1"/>
                </a:solidFill>
                <a:effectLst/>
                <a:latin typeface="Microsoft JhengHei" panose="020B0604030504040204" pitchFamily="34" charset="-120"/>
                <a:ea typeface="Microsoft JhengHei" panose="020B0604030504040204" pitchFamily="34" charset="-120"/>
              </a:rPr>
              <a:t>女神、啦啦隊</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pic>
        <p:nvPicPr>
          <p:cNvPr id="4" name="圖片 3"/>
          <p:cNvPicPr>
            <a:picLocks noChangeAspect="1"/>
          </p:cNvPicPr>
          <p:nvPr/>
        </p:nvPicPr>
        <p:blipFill rotWithShape="1">
          <a:blip r:embed="rId3"/>
          <a:srcRect t="9127"/>
          <a:stretch>
            <a:fillRect/>
          </a:stretch>
        </p:blipFill>
        <p:spPr>
          <a:xfrm>
            <a:off x="-8173" y="1180665"/>
            <a:ext cx="5400000" cy="31579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 name="群組 1"/>
          <p:cNvGrpSpPr/>
          <p:nvPr/>
        </p:nvGrpSpPr>
        <p:grpSpPr>
          <a:xfrm>
            <a:off x="1112845" y="1068391"/>
            <a:ext cx="2684019" cy="2922856"/>
            <a:chOff x="1112845" y="1068391"/>
            <a:chExt cx="2684019" cy="2922856"/>
          </a:xfrm>
        </p:grpSpPr>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panose="020B0604020202020204"/>
              <a:buNone/>
            </a:pPr>
            <a:r>
              <a:rPr lang="zh-TW" altLang="en-US" sz="3200" b="1" dirty="0">
                <a:latin typeface="Lantinghei SC Demibold" panose="02000000000000000000" pitchFamily="2" charset="-122"/>
                <a:ea typeface="Lantinghei SC Demibold" panose="02000000000000000000" pitchFamily="2" charset="-122"/>
              </a:rPr>
              <a:t>視覺化分析結果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endParaRPr lang="zh-TW" altLang="en-US" sz="3000" b="1" dirty="0">
              <a:latin typeface="Lantinghei SC Demibold" panose="02000000000000000000" pitchFamily="2" charset="-122"/>
              <a:ea typeface="Lantinghei SC Demibold" panose="02000000000000000000" pitchFamily="2" charset="-122"/>
            </a:endParaRPr>
          </a:p>
        </p:txBody>
      </p: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Font typeface="Arial" panose="020B0604020202020204" pitchFamily="34" charset="0"/>
              <a:buChar char="•"/>
            </a:pPr>
            <a:r>
              <a:rPr kumimoji="1" lang="zh-TW" altLang="en-US" dirty="0">
                <a:solidFill>
                  <a:schemeClr val="tx1"/>
                </a:solidFill>
                <a:latin typeface="Microsoft JhengHei" panose="020B0604030504040204" pitchFamily="34" charset="-120"/>
                <a:ea typeface="Microsoft JhengHei" panose="020B0604030504040204" pitchFamily="34" charset="-120"/>
              </a:rPr>
              <a:t>文字雲可以看到詞頻計算的結果，</a:t>
            </a:r>
            <a:br>
              <a:rPr kumimoji="1" lang="en-US" altLang="zh-TW" dirty="0">
                <a:solidFill>
                  <a:schemeClr val="tx1"/>
                </a:solidFill>
                <a:latin typeface="Microsoft JhengHei" panose="020B0604030504040204" pitchFamily="34" charset="-120"/>
                <a:ea typeface="Microsoft JhengHei" panose="020B0604030504040204" pitchFamily="34" charset="-120"/>
              </a:rPr>
            </a:br>
            <a:r>
              <a:rPr kumimoji="1" lang="zh-TW" altLang="en-US" dirty="0">
                <a:solidFill>
                  <a:schemeClr val="tx1"/>
                </a:solidFill>
                <a:latin typeface="Microsoft JhengHei" panose="020B0604030504040204" pitchFamily="34" charset="-120"/>
                <a:ea typeface="Microsoft JhengHei" panose="020B0604030504040204" pitchFamily="34" charset="-120"/>
              </a:rPr>
              <a:t>林襄、啦啦隊、女神、啦啦隊女神、粉絲等都是詞頻較高的字詞。</a:t>
            </a:r>
            <a:endParaRPr kumimoji="1" lang="en-US" altLang="zh-TW" dirty="0">
              <a:solidFill>
                <a:schemeClr val="tx1"/>
              </a:solidFill>
              <a:latin typeface="Microsoft JhengHei" panose="020B0604030504040204" pitchFamily="34" charset="-120"/>
              <a:ea typeface="Microsoft JhengHei" panose="020B0604030504040204" pitchFamily="34" charset="-120"/>
            </a:endParaRPr>
          </a:p>
        </p:txBody>
      </p:sp>
      <p:sp>
        <p:nvSpPr>
          <p:cNvPr id="27"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詞頻計算</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文字雲</a:t>
            </a:r>
          </a:p>
        </p:txBody>
      </p:sp>
      <p:cxnSp>
        <p:nvCxnSpPr>
          <p:cNvPr id="28"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圖片 3"/>
          <p:cNvPicPr>
            <a:picLocks noChangeAspect="1"/>
          </p:cNvPicPr>
          <p:nvPr/>
        </p:nvPicPr>
        <p:blipFill>
          <a:blip r:embed="rId3"/>
          <a:stretch>
            <a:fillRect/>
          </a:stretch>
        </p:blipFill>
        <p:spPr>
          <a:xfrm>
            <a:off x="94969" y="1242005"/>
            <a:ext cx="5172113" cy="3356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endParaRPr lang="zh-TW" altLang="en-US" sz="3000" b="1" dirty="0">
              <a:latin typeface="Lantinghei SC Demibold" panose="02000000000000000000" pitchFamily="2" charset="-122"/>
              <a:ea typeface="Lantinghei SC Demibold" panose="02000000000000000000" pitchFamily="2" charset="-122"/>
            </a:endParaRPr>
          </a:p>
        </p:txBody>
      </p: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Font typeface="Arial" panose="020B0604020202020204" pitchFamily="34" charset="0"/>
              <a:buChar char="•"/>
            </a:pPr>
            <a:r>
              <a:rPr kumimoji="1" lang="zh-TW" altLang="en-US" dirty="0">
                <a:solidFill>
                  <a:schemeClr val="tx1"/>
                </a:solidFill>
                <a:latin typeface="Microsoft JhengHei" panose="020B0604030504040204" pitchFamily="34" charset="-120"/>
                <a:ea typeface="Microsoft JhengHei" panose="020B0604030504040204" pitchFamily="34" charset="-120"/>
              </a:rPr>
              <a:t>利用折線圖可以看到粉絲每天對林襄的正面</a:t>
            </a:r>
            <a:r>
              <a:rPr kumimoji="1" lang="en-US" altLang="zh-TW" dirty="0">
                <a:solidFill>
                  <a:schemeClr val="tx1"/>
                </a:solidFill>
                <a:latin typeface="Microsoft JhengHei" panose="020B0604030504040204" pitchFamily="34" charset="-120"/>
                <a:ea typeface="Microsoft JhengHei" panose="020B0604030504040204" pitchFamily="34" charset="-120"/>
              </a:rPr>
              <a:t>/</a:t>
            </a:r>
            <a:r>
              <a:rPr kumimoji="1" lang="zh-TW" altLang="en-US" dirty="0">
                <a:solidFill>
                  <a:schemeClr val="tx1"/>
                </a:solidFill>
                <a:latin typeface="Microsoft JhengHei" panose="020B0604030504040204" pitchFamily="34" charset="-120"/>
                <a:ea typeface="Microsoft JhengHei" panose="020B0604030504040204" pitchFamily="34" charset="-120"/>
              </a:rPr>
              <a:t>負面情緒並對照出他們心情的喜怒哀樂</a:t>
            </a:r>
            <a:r>
              <a:rPr kumimoji="1" lang="en-US" altLang="zh-TW" dirty="0">
                <a:solidFill>
                  <a:schemeClr val="tx1"/>
                </a:solidFill>
                <a:latin typeface="Microsoft JhengHei" panose="020B0604030504040204" pitchFamily="34" charset="-120"/>
                <a:ea typeface="Microsoft JhengHei" panose="020B0604030504040204" pitchFamily="34" charset="-120"/>
              </a:rPr>
              <a:t>(</a:t>
            </a:r>
            <a:r>
              <a:rPr kumimoji="1" lang="zh-TW" altLang="en-US" dirty="0">
                <a:solidFill>
                  <a:schemeClr val="tx1"/>
                </a:solidFill>
                <a:latin typeface="Microsoft JhengHei" panose="020B0604030504040204" pitchFamily="34" charset="-120"/>
                <a:ea typeface="Microsoft JhengHei" panose="020B0604030504040204" pitchFamily="34" charset="-120"/>
              </a:rPr>
              <a:t>每日情緒總和</a:t>
            </a:r>
            <a:r>
              <a:rPr kumimoji="1" lang="en-US" altLang="zh-TW" dirty="0">
                <a:solidFill>
                  <a:schemeClr val="tx1"/>
                </a:solidFill>
                <a:latin typeface="Microsoft JhengHei" panose="020B0604030504040204" pitchFamily="34" charset="-120"/>
                <a:ea typeface="Microsoft JhengHei" panose="020B0604030504040204" pitchFamily="34" charset="-120"/>
              </a:rPr>
              <a:t>)</a:t>
            </a:r>
          </a:p>
          <a:p>
            <a:pPr marL="285750" indent="-285750">
              <a:lnSpc>
                <a:spcPts val="2080"/>
              </a:lnSpc>
              <a:buFont typeface="Arial" panose="020B0604020202020204" pitchFamily="34" charset="0"/>
              <a:buChar char="•"/>
            </a:pPr>
            <a:r>
              <a:rPr kumimoji="1" lang="en-US" altLang="zh-TW" dirty="0">
                <a:solidFill>
                  <a:schemeClr val="tx1"/>
                </a:solidFill>
                <a:latin typeface="Microsoft JhengHei" panose="020B0604030504040204" pitchFamily="34" charset="-120"/>
                <a:ea typeface="Microsoft JhengHei" panose="020B0604030504040204" pitchFamily="34" charset="-120"/>
              </a:rPr>
              <a:t>2022/9/21 </a:t>
            </a:r>
            <a:r>
              <a:rPr kumimoji="1" lang="zh-TW" altLang="en-US" dirty="0">
                <a:solidFill>
                  <a:schemeClr val="tx1"/>
                </a:solidFill>
                <a:latin typeface="Microsoft JhengHei" panose="020B0604030504040204" pitchFamily="34" charset="-120"/>
                <a:ea typeface="Microsoft JhengHei" panose="020B0604030504040204" pitchFamily="34" charset="-120"/>
              </a:rPr>
              <a:t>情緒分數相對較低甚至出現負數；</a:t>
            </a:r>
            <a:r>
              <a:rPr kumimoji="1" lang="en-US" altLang="zh-TW" dirty="0">
                <a:solidFill>
                  <a:schemeClr val="tx1"/>
                </a:solidFill>
                <a:latin typeface="Microsoft JhengHei" panose="020B0604030504040204" pitchFamily="34" charset="-120"/>
                <a:ea typeface="Microsoft JhengHei" panose="020B0604030504040204" pitchFamily="34" charset="-120"/>
              </a:rPr>
              <a:t>2022/10/13</a:t>
            </a:r>
            <a:r>
              <a:rPr kumimoji="1" lang="zh-TW" altLang="en-US" dirty="0">
                <a:solidFill>
                  <a:schemeClr val="tx1"/>
                </a:solidFill>
                <a:latin typeface="Microsoft JhengHei" panose="020B0604030504040204" pitchFamily="34" charset="-120"/>
                <a:ea typeface="Microsoft JhengHei" panose="020B0604030504040204" pitchFamily="34" charset="-120"/>
              </a:rPr>
              <a:t> 情緒分數最高。 </a:t>
            </a:r>
            <a:endParaRPr kumimoji="1" lang="en-US" altLang="zh-TW" dirty="0">
              <a:solidFill>
                <a:schemeClr val="tx1"/>
              </a:solidFill>
              <a:latin typeface="Microsoft JhengHei" panose="020B0604030504040204" pitchFamily="34" charset="-120"/>
              <a:ea typeface="Microsoft JhengHei" panose="020B0604030504040204" pitchFamily="34" charset="-120"/>
            </a:endParaRPr>
          </a:p>
          <a:p>
            <a:pPr marL="285750" indent="-285750">
              <a:lnSpc>
                <a:spcPts val="2080"/>
              </a:lnSpc>
              <a:buFont typeface="Arial" panose="020B0604020202020204" pitchFamily="34" charset="0"/>
              <a:buChar char="•"/>
            </a:pPr>
            <a:endParaRPr kumimoji="1" lang="en-US" altLang="zh-TW" dirty="0">
              <a:solidFill>
                <a:schemeClr val="tx1"/>
              </a:solidFill>
              <a:latin typeface="Microsoft JhengHei" panose="020B0604030504040204" pitchFamily="34" charset="-120"/>
              <a:ea typeface="Microsoft JhengHei" panose="020B0604030504040204" pitchFamily="34" charset="-120"/>
            </a:endParaRPr>
          </a:p>
        </p:txBody>
      </p:sp>
      <p:pic>
        <p:nvPicPr>
          <p:cNvPr id="2" name="圖片 1"/>
          <p:cNvPicPr>
            <a:picLocks noChangeAspect="1"/>
          </p:cNvPicPr>
          <p:nvPr/>
        </p:nvPicPr>
        <p:blipFill>
          <a:blip r:embed="rId3"/>
          <a:stretch>
            <a:fillRect/>
          </a:stretch>
        </p:blipFill>
        <p:spPr>
          <a:xfrm>
            <a:off x="93806" y="1248630"/>
            <a:ext cx="5201013" cy="3368532"/>
          </a:xfrm>
          <a:prstGeom prst="rect">
            <a:avLst/>
          </a:prstGeom>
        </p:spPr>
      </p:pic>
      <p:pic>
        <p:nvPicPr>
          <p:cNvPr id="3" name="圖片 2"/>
          <p:cNvPicPr>
            <a:picLocks noChangeAspect="1"/>
          </p:cNvPicPr>
          <p:nvPr/>
        </p:nvPicPr>
        <p:blipFill rotWithShape="1">
          <a:blip r:embed="rId4"/>
          <a:srcRect l="47324" t="10399" r="41485" b="14092"/>
          <a:stretch>
            <a:fillRect/>
          </a:stretch>
        </p:blipFill>
        <p:spPr>
          <a:xfrm>
            <a:off x="2529427" y="1887623"/>
            <a:ext cx="580160" cy="2201777"/>
          </a:xfrm>
          <a:prstGeom prst="rect">
            <a:avLst/>
          </a:prstGeom>
          <a:effectLst>
            <a:outerShdw blurRad="50800" dist="50800" dir="5400000" algn="ctr" rotWithShape="0">
              <a:srgbClr val="000000">
                <a:alpha val="0"/>
              </a:srgbClr>
            </a:outerShdw>
          </a:effectLst>
        </p:spPr>
      </p:pic>
      <p:pic>
        <p:nvPicPr>
          <p:cNvPr id="26" name="圖片 25"/>
          <p:cNvPicPr>
            <a:picLocks noChangeAspect="1"/>
          </p:cNvPicPr>
          <p:nvPr/>
        </p:nvPicPr>
        <p:blipFill rotWithShape="1">
          <a:blip r:embed="rId4"/>
          <a:srcRect l="47323" t="76354" r="38261" b="14092"/>
          <a:stretch>
            <a:fillRect/>
          </a:stretch>
        </p:blipFill>
        <p:spPr>
          <a:xfrm>
            <a:off x="2546225" y="3810809"/>
            <a:ext cx="747307" cy="278591"/>
          </a:xfrm>
          <a:prstGeom prst="rect">
            <a:avLst/>
          </a:prstGeom>
          <a:effectLst>
            <a:outerShdw blurRad="50800" dist="50800" dir="5400000" algn="ctr" rotWithShape="0">
              <a:srgbClr val="000000">
                <a:alpha val="0"/>
              </a:srgbClr>
            </a:outerShdw>
          </a:effectLst>
        </p:spPr>
      </p:pic>
      <p:sp>
        <p:nvSpPr>
          <p:cNvPr id="27"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每日情緒總和</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折線圖</a:t>
            </a:r>
          </a:p>
        </p:txBody>
      </p:sp>
      <p:cxnSp>
        <p:nvCxnSpPr>
          <p:cNvPr id="28"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endParaRPr lang="zh-TW" altLang="en-US" sz="3000" b="1" dirty="0">
              <a:latin typeface="Lantinghei SC Demibold" panose="02000000000000000000" pitchFamily="2" charset="-122"/>
              <a:ea typeface="Lantinghei SC Demibold" panose="02000000000000000000" pitchFamily="2" charset="-122"/>
            </a:endParaRPr>
          </a:p>
        </p:txBody>
      </p:sp>
      <p:sp>
        <p:nvSpPr>
          <p:cNvPr id="27"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正面情緒分析</a:t>
            </a:r>
            <a:r>
              <a:rPr lang="en-US" altLang="zh-TW" sz="3000" b="1" dirty="0">
                <a:latin typeface="Lantinghei SC Demibold" panose="02000000000000000000" pitchFamily="2" charset="-122"/>
                <a:ea typeface="Lantinghei SC Demibold" panose="02000000000000000000" pitchFamily="2" charset="-122"/>
              </a:rPr>
              <a:t>-</a:t>
            </a:r>
            <a:r>
              <a:rPr lang="zh-TW" altLang="en-US" sz="3000" b="1" dirty="0">
                <a:latin typeface="Lantinghei SC Demibold" panose="02000000000000000000" pitchFamily="2" charset="-122"/>
                <a:ea typeface="Lantinghei SC Demibold" panose="02000000000000000000" pitchFamily="2" charset="-122"/>
              </a:rPr>
              <a:t>直條圖</a:t>
            </a:r>
          </a:p>
        </p:txBody>
      </p:sp>
      <p:cxnSp>
        <p:nvCxnSpPr>
          <p:cNvPr id="28"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Font typeface="Arial" panose="020B0604020202020204" pitchFamily="34" charset="0"/>
              <a:buChar char="•"/>
            </a:pPr>
            <a:r>
              <a:rPr kumimoji="1" lang="zh-TW" altLang="en-US" dirty="0">
                <a:solidFill>
                  <a:schemeClr val="tx1"/>
                </a:solidFill>
                <a:latin typeface="Microsoft JhengHei" panose="020B0604030504040204" pitchFamily="34" charset="-120"/>
                <a:ea typeface="Microsoft JhengHei" panose="020B0604030504040204" pitchFamily="34" charset="-120"/>
              </a:rPr>
              <a:t>利用直條圖來看正面情緒分析，在</a:t>
            </a:r>
            <a:r>
              <a:rPr kumimoji="1" lang="en-US" altLang="zh-TW" dirty="0">
                <a:solidFill>
                  <a:schemeClr val="tx1"/>
                </a:solidFill>
                <a:latin typeface="Microsoft JhengHei" panose="020B0604030504040204" pitchFamily="34" charset="-120"/>
                <a:ea typeface="Microsoft JhengHei" panose="020B0604030504040204" pitchFamily="34" charset="-120"/>
              </a:rPr>
              <a:t>2023</a:t>
            </a:r>
            <a:r>
              <a:rPr kumimoji="1" lang="zh-TW" altLang="en-US" dirty="0">
                <a:solidFill>
                  <a:schemeClr val="tx1"/>
                </a:solidFill>
                <a:latin typeface="Microsoft JhengHei" panose="020B0604030504040204" pitchFamily="34" charset="-120"/>
                <a:ea typeface="Microsoft JhengHei" panose="020B0604030504040204" pitchFamily="34" charset="-120"/>
              </a:rPr>
              <a:t>年</a:t>
            </a:r>
            <a:r>
              <a:rPr kumimoji="1" lang="en-US" altLang="zh-TW" dirty="0">
                <a:solidFill>
                  <a:schemeClr val="tx1"/>
                </a:solidFill>
                <a:latin typeface="Microsoft JhengHei" panose="020B0604030504040204" pitchFamily="34" charset="-120"/>
                <a:ea typeface="Microsoft JhengHei" panose="020B0604030504040204" pitchFamily="34" charset="-120"/>
              </a:rPr>
              <a:t>9</a:t>
            </a:r>
            <a:r>
              <a:rPr kumimoji="1" lang="zh-TW" altLang="en-US" dirty="0">
                <a:solidFill>
                  <a:schemeClr val="tx1"/>
                </a:solidFill>
                <a:latin typeface="Microsoft JhengHei" panose="020B0604030504040204" pitchFamily="34" charset="-120"/>
                <a:ea typeface="Microsoft JhengHei" panose="020B0604030504040204" pitchFamily="34" charset="-120"/>
              </a:rPr>
              <a:t>月</a:t>
            </a:r>
            <a:r>
              <a:rPr kumimoji="1" lang="en-US" altLang="zh-TW" dirty="0">
                <a:solidFill>
                  <a:schemeClr val="tx1"/>
                </a:solidFill>
                <a:latin typeface="Microsoft JhengHei" panose="020B0604030504040204" pitchFamily="34" charset="-120"/>
                <a:ea typeface="Microsoft JhengHei" panose="020B0604030504040204" pitchFamily="34" charset="-120"/>
              </a:rPr>
              <a:t>20</a:t>
            </a:r>
            <a:r>
              <a:rPr kumimoji="1" lang="zh-TW" altLang="en-US" dirty="0">
                <a:solidFill>
                  <a:schemeClr val="tx1"/>
                </a:solidFill>
                <a:latin typeface="Microsoft JhengHei" panose="020B0604030504040204" pitchFamily="34" charset="-120"/>
                <a:ea typeface="Microsoft JhengHei" panose="020B0604030504040204" pitchFamily="34" charset="-120"/>
              </a:rPr>
              <a:t>日的正面情緒最多</a:t>
            </a:r>
            <a:endParaRPr kumimoji="1" lang="en-US" altLang="zh-TW" dirty="0">
              <a:solidFill>
                <a:schemeClr val="tx1"/>
              </a:solidFill>
              <a:latin typeface="Microsoft JhengHei" panose="020B0604030504040204" pitchFamily="34" charset="-120"/>
              <a:ea typeface="Microsoft JhengHei" panose="020B0604030504040204" pitchFamily="34" charset="-120"/>
            </a:endParaRPr>
          </a:p>
        </p:txBody>
      </p:sp>
      <p:pic>
        <p:nvPicPr>
          <p:cNvPr id="7" name="圖片 6"/>
          <p:cNvPicPr>
            <a:picLocks noChangeAspect="1"/>
          </p:cNvPicPr>
          <p:nvPr/>
        </p:nvPicPr>
        <p:blipFill>
          <a:blip r:embed="rId3"/>
          <a:stretch>
            <a:fillRect/>
          </a:stretch>
        </p:blipFill>
        <p:spPr>
          <a:xfrm>
            <a:off x="-4954" y="1377167"/>
            <a:ext cx="5397882" cy="3044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26431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dirty="0">
                <a:latin typeface="Lantinghei SC Demibold" panose="02000000000000000000" pitchFamily="2" charset="-122"/>
                <a:ea typeface="Lantinghei SC Demibold" panose="02000000000000000000" pitchFamily="2" charset="-122"/>
              </a:rPr>
              <a:t>分析結論</a:t>
            </a:r>
            <a:endParaRPr b="1" dirty="0">
              <a:latin typeface="Lantinghei SC Demibold" panose="02000000000000000000" pitchFamily="2" charset="-122"/>
              <a:ea typeface="Lantinghei SC Demibold" panose="02000000000000000000" pitchFamily="2" charset="-122"/>
            </a:endParaRPr>
          </a:p>
        </p:txBody>
      </p:sp>
      <p:sp>
        <p:nvSpPr>
          <p:cNvPr id="4" name="矩形 3"/>
          <p:cNvSpPr/>
          <p:nvPr/>
        </p:nvSpPr>
        <p:spPr>
          <a:xfrm>
            <a:off x="-347473" y="870910"/>
            <a:ext cx="9772129" cy="4099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80"/>
              </a:lnSpc>
            </a:pPr>
            <a:endParaRPr kumimoji="1" lang="en-US" altLang="zh-TW" dirty="0">
              <a:solidFill>
                <a:schemeClr val="tx1"/>
              </a:solidFill>
              <a:latin typeface="Microsoft JhengHei" panose="020B0604030504040204" pitchFamily="34" charset="-120"/>
              <a:ea typeface="Microsoft JhengHei" panose="020B0604030504040204" pitchFamily="34" charset="-120"/>
            </a:endParaRPr>
          </a:p>
        </p:txBody>
      </p:sp>
      <p:sp>
        <p:nvSpPr>
          <p:cNvPr id="8" name="文字方塊 7"/>
          <p:cNvSpPr txBox="1"/>
          <p:nvPr/>
        </p:nvSpPr>
        <p:spPr>
          <a:xfrm>
            <a:off x="416357" y="4030375"/>
            <a:ext cx="8233580" cy="874085"/>
          </a:xfrm>
          <a:prstGeom prst="rect">
            <a:avLst/>
          </a:prstGeom>
          <a:noFill/>
        </p:spPr>
        <p:txBody>
          <a:bodyPr wrap="square">
            <a:spAutoFit/>
          </a:bodyPr>
          <a:lstStyle/>
          <a:p>
            <a:pPr>
              <a:lnSpc>
                <a:spcPts val="2080"/>
              </a:lnSpc>
            </a:pPr>
            <a:r>
              <a:rPr lang="zh-TW" altLang="zh-TW" kern="100" dirty="0">
                <a:effectLst/>
                <a:latin typeface="Times New Roman Regular" panose="02020603050405020304"/>
                <a:ea typeface="標楷體"/>
                <a:cs typeface="Times New Roman Regular" panose="02020603050405020304"/>
              </a:rPr>
              <a:t>綜合以上資訊，可以看出林襄在大眾心目中的評價已經逐漸改善，抽菸的負面形象已被淡化。受到粉絲的關注和支持，並與世界棒球經典賽的啦啦隊、中華隊以及沈玉琳等人有相關聯。此外，林襄的外貌和身材也成為人們關注的焦點。</a:t>
            </a:r>
            <a:r>
              <a:rPr lang="zh-TW" altLang="zh-TW" dirty="0">
                <a:effectLst/>
              </a:rPr>
              <a:t> </a:t>
            </a:r>
            <a:endParaRPr lang="zh-TW" altLang="en-US" dirty="0"/>
          </a:p>
        </p:txBody>
      </p:sp>
      <p:sp>
        <p:nvSpPr>
          <p:cNvPr id="10" name="文字方塊 9"/>
          <p:cNvSpPr txBox="1"/>
          <p:nvPr/>
        </p:nvSpPr>
        <p:spPr>
          <a:xfrm>
            <a:off x="50509" y="968863"/>
            <a:ext cx="4748542" cy="324128"/>
          </a:xfrm>
          <a:prstGeom prst="rect">
            <a:avLst/>
          </a:prstGeom>
          <a:noFill/>
        </p:spPr>
        <p:txBody>
          <a:bodyPr wrap="square">
            <a:spAutoFit/>
          </a:bodyPr>
          <a:lstStyle/>
          <a:p>
            <a:pPr indent="304800">
              <a:lnSpc>
                <a:spcPct val="115000"/>
              </a:lnSpc>
            </a:pPr>
            <a:r>
              <a:rPr lang="zh-TW" altLang="zh-TW" kern="100" dirty="0">
                <a:effectLst/>
                <a:latin typeface="Times New Roman Regular" panose="02020603050405020304"/>
                <a:ea typeface="標楷體"/>
                <a:cs typeface="Times New Roman Regular" panose="02020603050405020304"/>
              </a:rPr>
              <a:t>總結</a:t>
            </a:r>
            <a:r>
              <a:rPr lang="zh-TW" altLang="en-US" kern="100" dirty="0">
                <a:latin typeface="Times New Roman Regular" panose="02020603050405020304"/>
                <a:ea typeface="標楷體"/>
                <a:cs typeface="Times New Roman Regular" panose="02020603050405020304"/>
              </a:rPr>
              <a:t>前述</a:t>
            </a:r>
            <a:r>
              <a:rPr lang="zh-TW" altLang="en-US" kern="100" dirty="0">
                <a:effectLst/>
                <a:latin typeface="Times New Roman Regular" panose="02020603050405020304"/>
                <a:ea typeface="標楷體"/>
                <a:cs typeface="Times New Roman Regular" panose="02020603050405020304"/>
              </a:rPr>
              <a:t>分析內容，彙整結論</a:t>
            </a:r>
            <a:r>
              <a:rPr lang="zh-TW" altLang="zh-TW" kern="100" dirty="0">
                <a:effectLst/>
                <a:latin typeface="Times New Roman Regular" panose="02020603050405020304"/>
                <a:ea typeface="標楷體"/>
                <a:cs typeface="Times New Roman Regular" panose="02020603050405020304"/>
              </a:rPr>
              <a:t>如下：</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文字方塊 10"/>
          <p:cNvSpPr txBox="1"/>
          <p:nvPr/>
        </p:nvSpPr>
        <p:spPr>
          <a:xfrm>
            <a:off x="443516" y="1320131"/>
            <a:ext cx="4216207" cy="1417568"/>
          </a:xfrm>
          <a:prstGeom prst="rect">
            <a:avLst/>
          </a:prstGeom>
          <a:solidFill>
            <a:srgbClr val="D9D9D9">
              <a:alpha val="45098"/>
            </a:srgbClr>
          </a:solidFill>
          <a:ln w="12700">
            <a:noFill/>
          </a:ln>
        </p:spPr>
        <p:txBody>
          <a:bodyPr wrap="square">
            <a:spAutoFit/>
          </a:bodyPr>
          <a:lstStyle/>
          <a:p>
            <a:pPr marL="179705" lvl="0" indent="-179705">
              <a:lnSpc>
                <a:spcPts val="2080"/>
              </a:lnSpc>
              <a:tabLst>
                <a:tab pos="269875" algn="l"/>
              </a:tabLst>
            </a:pPr>
            <a:r>
              <a:rPr lang="en-US" altLang="zh-TW" kern="100" dirty="0">
                <a:effectLst/>
                <a:latin typeface="Times New Roman Regular" panose="02020603050405020304"/>
                <a:ea typeface="標楷體"/>
                <a:cs typeface="Times New Roman Regular" panose="02020603050405020304"/>
              </a:rPr>
              <a:t>1. </a:t>
            </a:r>
            <a:r>
              <a:rPr lang="zh-TW" altLang="zh-TW" kern="100" dirty="0">
                <a:effectLst/>
                <a:latin typeface="Times New Roman Regular" panose="02020603050405020304"/>
                <a:ea typeface="標楷體"/>
                <a:cs typeface="Times New Roman Regular" panose="02020603050405020304"/>
              </a:rPr>
              <a:t>透過</a:t>
            </a:r>
            <a:r>
              <a:rPr lang="en-US" altLang="zh-TW" kern="100" dirty="0">
                <a:effectLst/>
                <a:latin typeface="Times New Roman Regular" panose="02020603050405020304"/>
                <a:ea typeface="標楷體"/>
                <a:cs typeface="Times New Roman Regular" panose="02020603050405020304"/>
              </a:rPr>
              <a:t>LB</a:t>
            </a:r>
            <a:r>
              <a:rPr lang="zh-TW" altLang="zh-TW" kern="100" dirty="0">
                <a:effectLst/>
                <a:latin typeface="Times New Roman Regular" panose="02020603050405020304"/>
                <a:ea typeface="標楷體"/>
                <a:cs typeface="Times New Roman Regular" panose="02020603050405020304"/>
              </a:rPr>
              <a:t>情緒分析，</a:t>
            </a:r>
            <a:br>
              <a:rPr lang="en-US" altLang="zh-TW" kern="100" dirty="0">
                <a:effectLst/>
                <a:latin typeface="Times New Roman Regular" panose="02020603050405020304"/>
                <a:ea typeface="標楷體"/>
                <a:cs typeface="Times New Roman Regular" panose="02020603050405020304"/>
              </a:rPr>
            </a:br>
            <a:r>
              <a:rPr lang="zh-TW" altLang="zh-TW" kern="100" dirty="0">
                <a:effectLst/>
                <a:latin typeface="Times New Roman Regular" panose="02020603050405020304"/>
                <a:ea typeface="標楷體"/>
                <a:cs typeface="Times New Roman Regular" panose="02020603050405020304"/>
              </a:rPr>
              <a:t>八個月的時間已經沖淡了林襄在大眾心目中抽菸的負面形象，正面詞彙如「希望」、「喜歡」、「開心」得到較高評價，而抽菸的負面詞彙甚至低於前</a:t>
            </a:r>
            <a:r>
              <a:rPr lang="en-US" altLang="zh-TW" kern="100" dirty="0">
                <a:effectLst/>
                <a:latin typeface="Times New Roman Regular" panose="02020603050405020304"/>
                <a:ea typeface="標楷體"/>
                <a:cs typeface="Times New Roman Regular" panose="02020603050405020304"/>
              </a:rPr>
              <a:t>15</a:t>
            </a:r>
            <a:r>
              <a:rPr lang="zh-TW" altLang="zh-TW" kern="100" dirty="0">
                <a:effectLst/>
                <a:latin typeface="Times New Roman Regular" panose="02020603050405020304"/>
                <a:ea typeface="標楷體"/>
                <a:cs typeface="Times New Roman Regular" panose="02020603050405020304"/>
              </a:rPr>
              <a:t>名。</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4" name="文字方塊 13"/>
          <p:cNvSpPr txBox="1"/>
          <p:nvPr/>
        </p:nvSpPr>
        <p:spPr>
          <a:xfrm>
            <a:off x="4717574" y="1331139"/>
            <a:ext cx="3959523" cy="1413657"/>
          </a:xfrm>
          <a:prstGeom prst="rect">
            <a:avLst/>
          </a:prstGeom>
          <a:solidFill>
            <a:srgbClr val="D9D9D9">
              <a:alpha val="45098"/>
            </a:srgbClr>
          </a:solidFill>
          <a:ln w="12700">
            <a:noFill/>
          </a:ln>
        </p:spPr>
        <p:txBody>
          <a:bodyPr wrap="square">
            <a:spAutoFit/>
          </a:bodyPr>
          <a:lstStyle/>
          <a:p>
            <a:pPr lvl="0">
              <a:lnSpc>
                <a:spcPts val="2080"/>
              </a:lnSpc>
              <a:tabLst>
                <a:tab pos="269875" algn="l"/>
              </a:tabLst>
            </a:pPr>
            <a:r>
              <a:rPr lang="en-US" altLang="zh-TW" kern="100" dirty="0">
                <a:effectLst/>
                <a:latin typeface="Times New Roman Regular" panose="02020603050405020304"/>
                <a:ea typeface="標楷體"/>
                <a:cs typeface="Times New Roman Regular" panose="02020603050405020304"/>
              </a:rPr>
              <a:t>2. LDA</a:t>
            </a:r>
            <a:r>
              <a:rPr lang="zh-TW" altLang="zh-TW" kern="100" dirty="0">
                <a:effectLst/>
                <a:latin typeface="Times New Roman Regular" panose="02020603050405020304"/>
                <a:ea typeface="標楷體"/>
                <a:cs typeface="Times New Roman Regular" panose="02020603050405020304"/>
              </a:rPr>
              <a:t>主題分析顯示，</a:t>
            </a:r>
            <a:endParaRPr lang="en-US" altLang="zh-TW" kern="100" dirty="0">
              <a:effectLst/>
              <a:latin typeface="Times New Roman Regular" panose="02020603050405020304"/>
              <a:ea typeface="標楷體"/>
              <a:cs typeface="Times New Roman Regular" panose="02020603050405020304"/>
            </a:endParaRPr>
          </a:p>
          <a:p>
            <a:pPr marL="179705" lvl="0">
              <a:lnSpc>
                <a:spcPts val="2080"/>
              </a:lnSpc>
              <a:tabLst>
                <a:tab pos="269875" algn="l"/>
              </a:tabLst>
            </a:pPr>
            <a:r>
              <a:rPr lang="zh-TW" altLang="zh-TW" kern="100" dirty="0">
                <a:effectLst/>
                <a:latin typeface="Times New Roman Regular" panose="02020603050405020304"/>
                <a:ea typeface="標楷體"/>
                <a:cs typeface="Times New Roman Regular" panose="02020603050405020304"/>
              </a:rPr>
              <a:t>與林襄相關的主題中，「粉絲」佔據較大比重，其他主題如「希望」、「台北」、「節目」等頻率較低。</a:t>
            </a:r>
            <a:endParaRPr lang="en-US" altLang="zh-TW" kern="100" dirty="0">
              <a:effectLst/>
              <a:latin typeface="Times New Roman Regular" panose="02020603050405020304"/>
              <a:ea typeface="標楷體"/>
              <a:cs typeface="Times New Roman Regular" panose="02020603050405020304"/>
            </a:endParaRPr>
          </a:p>
          <a:p>
            <a:pPr lvl="0">
              <a:lnSpc>
                <a:spcPts val="2080"/>
              </a:lnSpc>
              <a:tabLst>
                <a:tab pos="269875" algn="l"/>
              </a:tabLst>
            </a:pPr>
            <a:endParaRPr lang="en-US" altLang="zh-TW" kern="100" dirty="0">
              <a:latin typeface="Times New Roman Regular" panose="02020603050405020304"/>
              <a:ea typeface="標楷體"/>
              <a:cs typeface="Times New Roman Regular" panose="02020603050405020304"/>
            </a:endParaRPr>
          </a:p>
        </p:txBody>
      </p:sp>
      <p:sp>
        <p:nvSpPr>
          <p:cNvPr id="16" name="文字方塊 15"/>
          <p:cNvSpPr txBox="1"/>
          <p:nvPr/>
        </p:nvSpPr>
        <p:spPr>
          <a:xfrm>
            <a:off x="443516" y="2805083"/>
            <a:ext cx="4216207" cy="1148263"/>
          </a:xfrm>
          <a:prstGeom prst="rect">
            <a:avLst/>
          </a:prstGeom>
          <a:solidFill>
            <a:srgbClr val="D9D9D9">
              <a:alpha val="45098"/>
            </a:srgbClr>
          </a:solidFill>
          <a:ln w="12700">
            <a:noFill/>
          </a:ln>
        </p:spPr>
        <p:txBody>
          <a:bodyPr wrap="square">
            <a:spAutoFit/>
          </a:bodyPr>
          <a:lstStyle/>
          <a:p>
            <a:pPr marL="179705" indent="-171450">
              <a:lnSpc>
                <a:spcPts val="2080"/>
              </a:lnSpc>
            </a:pPr>
            <a:r>
              <a:rPr lang="en-US" altLang="zh-TW" kern="100" dirty="0">
                <a:latin typeface="Times New Roman Regular" panose="02020603050405020304"/>
                <a:ea typeface="標楷體"/>
                <a:cs typeface="Times New Roman Regular" panose="02020603050405020304"/>
              </a:rPr>
              <a:t>3. </a:t>
            </a:r>
            <a:r>
              <a:rPr lang="zh-TW" altLang="zh-TW" kern="100" dirty="0">
                <a:effectLst/>
                <a:latin typeface="Times New Roman Regular" panose="02020603050405020304"/>
                <a:ea typeface="標楷體"/>
                <a:cs typeface="Times New Roman Regular" panose="02020603050405020304"/>
              </a:rPr>
              <a:t>從相關性字詞的網路關係圖中可以觀察到，</a:t>
            </a:r>
            <a:br>
              <a:rPr lang="en-US" altLang="zh-TW" kern="100" dirty="0">
                <a:effectLst/>
                <a:latin typeface="Times New Roman Regular" panose="02020603050405020304"/>
                <a:ea typeface="標楷體"/>
                <a:cs typeface="Times New Roman Regular" panose="02020603050405020304"/>
              </a:rPr>
            </a:br>
            <a:r>
              <a:rPr lang="zh-TW" altLang="zh-TW" kern="100" dirty="0">
                <a:effectLst/>
                <a:latin typeface="Times New Roman Regular" panose="02020603050405020304"/>
                <a:ea typeface="標楷體"/>
                <a:cs typeface="Times New Roman Regular" panose="02020603050405020304"/>
              </a:rPr>
              <a:t>林襄與世界棒球經典賽的啦啦隊友和中華隊之間有聯繫，另外與沈玉琳合作的網路節目「威廉歡樂送」也有相關聯。</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8" name="文字方塊 17"/>
          <p:cNvSpPr txBox="1"/>
          <p:nvPr/>
        </p:nvSpPr>
        <p:spPr>
          <a:xfrm>
            <a:off x="4717573" y="2795829"/>
            <a:ext cx="3959523" cy="1144159"/>
          </a:xfrm>
          <a:prstGeom prst="rect">
            <a:avLst/>
          </a:prstGeom>
          <a:solidFill>
            <a:srgbClr val="D9D9D9">
              <a:alpha val="45098"/>
            </a:srgbClr>
          </a:solidFill>
          <a:ln w="12700">
            <a:noFill/>
          </a:ln>
        </p:spPr>
        <p:txBody>
          <a:bodyPr wrap="square">
            <a:spAutoFit/>
          </a:bodyPr>
          <a:lstStyle/>
          <a:p>
            <a:pPr marL="179705" lvl="0" indent="-179705">
              <a:lnSpc>
                <a:spcPts val="2080"/>
              </a:lnSpc>
              <a:tabLst>
                <a:tab pos="269875" algn="l"/>
              </a:tabLst>
            </a:pPr>
            <a:r>
              <a:rPr lang="en-US" altLang="zh-TW" kern="100" dirty="0">
                <a:effectLst/>
                <a:latin typeface="Times New Roman Regular" panose="02020603050405020304"/>
                <a:ea typeface="標楷體"/>
                <a:cs typeface="Times New Roman Regular" panose="02020603050405020304"/>
              </a:rPr>
              <a:t>4. </a:t>
            </a:r>
            <a:r>
              <a:rPr lang="zh-TW" altLang="zh-TW" kern="100" dirty="0">
                <a:effectLst/>
                <a:latin typeface="Times New Roman Regular" panose="02020603050405020304"/>
                <a:ea typeface="標楷體"/>
                <a:cs typeface="Times New Roman Regular" panose="02020603050405020304"/>
              </a:rPr>
              <a:t>在關聯式文字雲，</a:t>
            </a:r>
            <a:br>
              <a:rPr lang="en-US" altLang="zh-TW" kern="100" dirty="0">
                <a:effectLst/>
                <a:latin typeface="Times New Roman Regular" panose="02020603050405020304"/>
                <a:ea typeface="標楷體"/>
                <a:cs typeface="Times New Roman Regular" panose="02020603050405020304"/>
              </a:rPr>
            </a:br>
            <a:r>
              <a:rPr lang="zh-TW" altLang="zh-TW" kern="100" dirty="0">
                <a:effectLst/>
                <a:latin typeface="Times New Roman Regular" panose="02020603050405020304"/>
                <a:ea typeface="標楷體"/>
                <a:cs typeface="Times New Roman Regular" panose="02020603050405020304"/>
              </a:rPr>
              <a:t>林襄的關鍵詞組中出現了與外貌和身材相關的詞語，可能與抽菸照片外流、拍攝寫真、以及參加經典賽期間的照片有關。</a:t>
            </a:r>
            <a:endParaRPr lang="en-US" altLang="zh-TW" kern="100" dirty="0">
              <a:effectLst/>
              <a:latin typeface="Times New Roman Regular" panose="02020603050405020304"/>
              <a:ea typeface="標楷體"/>
              <a:cs typeface="Times New Roman Regular"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131762" y="1838338"/>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THANKS!</a:t>
            </a:r>
            <a:br>
              <a:rPr lang="en-US" sz="4400" dirty="0"/>
            </a:br>
            <a:r>
              <a:rPr lang="en-US" sz="1000" dirty="0"/>
              <a:t>https://youtu.be/HaexcdutDR4</a:t>
            </a: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09;p22"/>
          <p:cNvSpPr txBox="1"/>
          <p:nvPr/>
        </p:nvSpPr>
        <p:spPr>
          <a:xfrm>
            <a:off x="1172886" y="773329"/>
            <a:ext cx="951434" cy="3549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3000"/>
              <a:buFont typeface="Roboto Black" panose="02000000000000000000"/>
              <a:buNone/>
              <a:defRPr sz="30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2pPr>
            <a:lvl3pPr marR="0" lvl="2"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3pPr>
            <a:lvl4pPr marR="0" lvl="3"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4pPr>
            <a:lvl5pPr marR="0" lvl="4"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5pPr>
            <a:lvl6pPr marR="0" lvl="5"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6pPr>
            <a:lvl7pPr marR="0" lvl="6"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7pPr>
            <a:lvl8pPr marR="0" lvl="7"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8pPr>
            <a:lvl9pPr marR="0" lvl="8" algn="r" rtl="0">
              <a:lnSpc>
                <a:spcPct val="100000"/>
              </a:lnSpc>
              <a:spcBef>
                <a:spcPts val="0"/>
              </a:spcBef>
              <a:spcAft>
                <a:spcPts val="0"/>
              </a:spcAft>
              <a:buClr>
                <a:schemeClr val="accent1"/>
              </a:buClr>
              <a:buSzPts val="3600"/>
              <a:buFont typeface="Bree Serif" panose="02000503040000020004"/>
              <a:buNone/>
              <a:defRPr sz="3600" b="1" i="0" u="none" strike="noStrike" cap="none">
                <a:solidFill>
                  <a:schemeClr val="accent1"/>
                </a:solidFill>
                <a:latin typeface="Bree Serif" panose="02000503040000020004"/>
                <a:ea typeface="Bree Serif" panose="02000503040000020004"/>
                <a:cs typeface="Bree Serif" panose="02000503040000020004"/>
                <a:sym typeface="Bree Serif" panose="02000503040000020004"/>
              </a:defRPr>
            </a:lvl9pPr>
          </a:lstStyle>
          <a:p>
            <a:r>
              <a:rPr lang="en-US" altLang="zh-TW" sz="1100" dirty="0"/>
              <a:t>TARFLOW</a:t>
            </a:r>
            <a:endParaRPr lang="zh-TW" altLang="en-US" sz="1100" dirty="0"/>
          </a:p>
        </p:txBody>
      </p:sp>
      <p:pic>
        <p:nvPicPr>
          <p:cNvPr id="7" name="圖片 6" descr="一張含有 人員 的圖片&#10;&#10;自動產生的描述"/>
          <p:cNvPicPr>
            <a:picLocks noChangeAspect="1"/>
          </p:cNvPicPr>
          <p:nvPr/>
        </p:nvPicPr>
        <p:blipFill>
          <a:blip r:embed="rId3"/>
          <a:stretch>
            <a:fillRect/>
          </a:stretch>
        </p:blipFill>
        <p:spPr>
          <a:xfrm>
            <a:off x="6803837" y="649143"/>
            <a:ext cx="2635993" cy="3953990"/>
          </a:xfrm>
          <a:prstGeom prst="rect">
            <a:avLst/>
          </a:prstGeom>
          <a:effectLst>
            <a:outerShdw blurRad="485894" dist="63500" dir="8707242" sx="87000" sy="87000" algn="ctr" rotWithShape="0">
              <a:srgbClr val="000000">
                <a:alpha val="48293"/>
              </a:srgbClr>
            </a:outerShdw>
          </a:effectLst>
        </p:spPr>
      </p:pic>
      <p:pic>
        <p:nvPicPr>
          <p:cNvPr id="142" name="圖片 141" descr="一張含有 人員 的圖片&#10;&#10;自動產生的描述"/>
          <p:cNvPicPr>
            <a:picLocks noChangeAspect="1"/>
          </p:cNvPicPr>
          <p:nvPr/>
        </p:nvPicPr>
        <p:blipFill>
          <a:blip r:embed="rId4"/>
          <a:stretch>
            <a:fillRect/>
          </a:stretch>
        </p:blipFill>
        <p:spPr>
          <a:xfrm flipH="1">
            <a:off x="2124320" y="2317616"/>
            <a:ext cx="3406169" cy="2821899"/>
          </a:xfrm>
          <a:prstGeom prst="rect">
            <a:avLst/>
          </a:prstGeom>
          <a:effectLst>
            <a:outerShdw blurRad="240935" dist="50800" dir="5400000" algn="ctr" rotWithShape="0">
              <a:srgbClr val="000000">
                <a:alpha val="9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Agenda</a:t>
            </a:r>
            <a:endParaRPr dirty="0"/>
          </a:p>
        </p:txBody>
      </p:sp>
      <p:sp>
        <p:nvSpPr>
          <p:cNvPr id="220" name="Google Shape;220;p23"/>
          <p:cNvSpPr txBox="1">
            <a:spLocks noGrp="1"/>
          </p:cNvSpPr>
          <p:nvPr>
            <p:ph type="title" idx="2"/>
          </p:nvPr>
        </p:nvSpPr>
        <p:spPr>
          <a:xfrm>
            <a:off x="5059336" y="197843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chemeClr val="accent1"/>
                </a:solidFill>
              </a:rPr>
              <a:t>04</a:t>
            </a:r>
            <a:endParaRPr>
              <a:solidFill>
                <a:schemeClr val="accent1"/>
              </a:solidFill>
            </a:endParaRPr>
          </a:p>
        </p:txBody>
      </p:sp>
      <p:sp>
        <p:nvSpPr>
          <p:cNvPr id="226" name="Google Shape;226;p23"/>
          <p:cNvSpPr txBox="1">
            <a:spLocks noGrp="1"/>
          </p:cNvSpPr>
          <p:nvPr>
            <p:ph type="title" idx="8"/>
          </p:nvPr>
        </p:nvSpPr>
        <p:spPr>
          <a:xfrm>
            <a:off x="3214334" y="1988899"/>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01</a:t>
            </a:r>
            <a:endParaRPr>
              <a:solidFill>
                <a:schemeClr val="accent1"/>
              </a:solidFill>
            </a:endParaRPr>
          </a:p>
        </p:txBody>
      </p:sp>
      <p:sp>
        <p:nvSpPr>
          <p:cNvPr id="230" name="Google Shape;230;p23"/>
          <p:cNvSpPr txBox="1">
            <a:spLocks noGrp="1"/>
          </p:cNvSpPr>
          <p:nvPr>
            <p:ph type="title" idx="15"/>
          </p:nvPr>
        </p:nvSpPr>
        <p:spPr>
          <a:xfrm>
            <a:off x="3222861" y="38923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1008539" y="2032309"/>
            <a:ext cx="2076000" cy="5081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600" b="1" dirty="0">
                <a:latin typeface="Lantinghei SC Demibold" panose="02000000000000000000" pitchFamily="2" charset="-122"/>
                <a:ea typeface="Lantinghei SC Demibold" panose="02000000000000000000" pitchFamily="2" charset="-122"/>
              </a:rPr>
              <a:t>研究動機與目的</a:t>
            </a:r>
            <a:endParaRPr sz="1600" b="1" dirty="0">
              <a:latin typeface="Lantinghei SC Demibold" panose="02000000000000000000" pitchFamily="2" charset="-122"/>
              <a:ea typeface="Lantinghei SC Demibold" panose="02000000000000000000" pitchFamily="2" charset="-122"/>
            </a:endParaRPr>
          </a:p>
        </p:txBody>
      </p:sp>
      <p:sp>
        <p:nvSpPr>
          <p:cNvPr id="232" name="Google Shape;232;p23"/>
          <p:cNvSpPr txBox="1">
            <a:spLocks noGrp="1"/>
          </p:cNvSpPr>
          <p:nvPr>
            <p:ph type="ctrTitle" idx="17"/>
          </p:nvPr>
        </p:nvSpPr>
        <p:spPr>
          <a:xfrm>
            <a:off x="980119" y="3314595"/>
            <a:ext cx="2076000" cy="1962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panose="020B0604020202020204"/>
              <a:buNone/>
            </a:pPr>
            <a:r>
              <a:rPr lang="en-US" sz="1600" b="1" dirty="0">
                <a:latin typeface="Lantinghei SC Demibold" panose="02000000000000000000" pitchFamily="2" charset="-122"/>
                <a:ea typeface="Lantinghei SC Demibold" panose="02000000000000000000" pitchFamily="2" charset="-122"/>
              </a:rPr>
              <a:t>資料集描述</a:t>
            </a:r>
            <a:endParaRPr sz="1600" b="1" dirty="0">
              <a:latin typeface="Lantinghei SC Demibold" panose="02000000000000000000" pitchFamily="2" charset="-122"/>
              <a:ea typeface="Lantinghei SC Demibold" panose="02000000000000000000" pitchFamily="2" charset="-122"/>
            </a:endParaRPr>
          </a:p>
        </p:txBody>
      </p:sp>
      <p:sp>
        <p:nvSpPr>
          <p:cNvPr id="233" name="Google Shape;233;p23"/>
          <p:cNvSpPr txBox="1">
            <a:spLocks noGrp="1"/>
          </p:cNvSpPr>
          <p:nvPr>
            <p:ph type="ctrTitle" idx="18"/>
          </p:nvPr>
        </p:nvSpPr>
        <p:spPr>
          <a:xfrm>
            <a:off x="1007952" y="423620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panose="020B0604020202020204"/>
              <a:buNone/>
            </a:pPr>
            <a:r>
              <a:rPr lang="en-US" sz="1600" b="1" dirty="0">
                <a:latin typeface="Lantinghei SC Demibold" panose="02000000000000000000" pitchFamily="2" charset="-122"/>
                <a:ea typeface="Lantinghei SC Demibold" panose="02000000000000000000" pitchFamily="2" charset="-122"/>
              </a:rPr>
              <a:t>資料分析過程</a:t>
            </a:r>
            <a:endParaRPr sz="1600" b="1" dirty="0">
              <a:latin typeface="Lantinghei SC Demibold" panose="02000000000000000000" pitchFamily="2" charset="-122"/>
              <a:ea typeface="Lantinghei SC Demibold" panose="02000000000000000000" pitchFamily="2" charset="-122"/>
            </a:endParaRPr>
          </a:p>
        </p:txBody>
      </p:sp>
      <p:sp>
        <p:nvSpPr>
          <p:cNvPr id="234" name="Google Shape;234;p23"/>
          <p:cNvSpPr txBox="1">
            <a:spLocks noGrp="1"/>
          </p:cNvSpPr>
          <p:nvPr>
            <p:ph type="ctrTitle" idx="19"/>
          </p:nvPr>
        </p:nvSpPr>
        <p:spPr>
          <a:xfrm>
            <a:off x="6316724" y="2333427"/>
            <a:ext cx="2308802" cy="2069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panose="020B0604020202020204"/>
              <a:buNone/>
            </a:pPr>
            <a:r>
              <a:rPr lang="en-US" sz="1600" b="1" dirty="0">
                <a:latin typeface="Lantinghei SC Demibold" panose="02000000000000000000" pitchFamily="2" charset="-122"/>
                <a:ea typeface="Lantinghei SC Demibold" panose="02000000000000000000" pitchFamily="2" charset="-122"/>
              </a:rPr>
              <a:t>視覺化分析結果與解釋</a:t>
            </a:r>
            <a:endParaRPr sz="1600" b="1" dirty="0">
              <a:latin typeface="Lantinghei SC Demibold" panose="02000000000000000000" pitchFamily="2" charset="-122"/>
              <a:ea typeface="Lantinghei SC Demibold" panose="02000000000000000000" pitchFamily="2" charset="-122"/>
            </a:endParaRPr>
          </a:p>
        </p:txBody>
      </p:sp>
      <p:sp>
        <p:nvSpPr>
          <p:cNvPr id="237" name="Google Shape;237;p23"/>
          <p:cNvSpPr/>
          <p:nvPr/>
        </p:nvSpPr>
        <p:spPr>
          <a:xfrm>
            <a:off x="3888038" y="403284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群組 27"/>
          <p:cNvGrpSpPr/>
          <p:nvPr/>
        </p:nvGrpSpPr>
        <p:grpSpPr>
          <a:xfrm>
            <a:off x="3879512" y="2103512"/>
            <a:ext cx="428915" cy="426116"/>
            <a:chOff x="3690323" y="1912913"/>
            <a:chExt cx="428915" cy="426116"/>
          </a:xfrm>
        </p:grpSpPr>
        <p:sp>
          <p:nvSpPr>
            <p:cNvPr id="239" name="Google Shape;239;p23"/>
            <p:cNvSpPr/>
            <p:nvPr/>
          </p:nvSpPr>
          <p:spPr>
            <a:xfrm>
              <a:off x="3751695" y="2148231"/>
              <a:ext cx="41590" cy="55560"/>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3827455" y="2237580"/>
              <a:ext cx="57120" cy="41709"/>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3740047" y="2172027"/>
              <a:ext cx="123161" cy="117385"/>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3690323" y="2049604"/>
              <a:ext cx="115777" cy="86502"/>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3895449" y="2225932"/>
              <a:ext cx="89754" cy="113097"/>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3924974" y="2027594"/>
              <a:ext cx="81988" cy="747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4014323" y="1912913"/>
              <a:ext cx="104915" cy="103236"/>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3787056" y="1932993"/>
              <a:ext cx="312364" cy="311589"/>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5085188" y="2165029"/>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71" name="Google Shape;233;p23"/>
          <p:cNvSpPr txBox="1"/>
          <p:nvPr/>
        </p:nvSpPr>
        <p:spPr>
          <a:xfrm>
            <a:off x="6316724" y="3332215"/>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2pPr>
            <a:lvl3pPr marR="0" lvl="2"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3pPr>
            <a:lvl4pPr marR="0" lvl="3"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4pPr>
            <a:lvl5pPr marR="0" lvl="4"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5pPr>
            <a:lvl6pPr marR="0" lvl="5"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6pPr>
            <a:lvl7pPr marR="0" lvl="6"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7pPr>
            <a:lvl8pPr marR="0" lvl="7"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8pPr>
            <a:lvl9pPr marR="0" lvl="8" algn="r" rtl="0">
              <a:lnSpc>
                <a:spcPct val="100000"/>
              </a:lnSpc>
              <a:spcBef>
                <a:spcPts val="0"/>
              </a:spcBef>
              <a:spcAft>
                <a:spcPts val="0"/>
              </a:spcAft>
              <a:buClr>
                <a:schemeClr val="lt1"/>
              </a:buClr>
              <a:buSzPts val="1200"/>
              <a:buFont typeface="Roboto Black" panose="02000000000000000000"/>
              <a:buNone/>
              <a:defRPr sz="12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9pPr>
          </a:lstStyle>
          <a:p>
            <a:pPr algn="l">
              <a:buClr>
                <a:schemeClr val="dk1"/>
              </a:buClr>
              <a:buSzPts val="1100"/>
              <a:buFont typeface="Arial" panose="020B0604020202020204"/>
              <a:buNone/>
            </a:pPr>
            <a:r>
              <a:rPr lang="zh-TW" altLang="en-US" sz="1600" b="1" dirty="0">
                <a:latin typeface="Lantinghei SC Demibold" panose="02000000000000000000" pitchFamily="2" charset="-122"/>
                <a:ea typeface="Lantinghei SC Demibold" panose="02000000000000000000" pitchFamily="2" charset="-122"/>
              </a:rPr>
              <a:t>結論</a:t>
            </a:r>
          </a:p>
        </p:txBody>
      </p:sp>
      <p:sp>
        <p:nvSpPr>
          <p:cNvPr id="72" name="Google Shape;228;p23"/>
          <p:cNvSpPr txBox="1"/>
          <p:nvPr/>
        </p:nvSpPr>
        <p:spPr>
          <a:xfrm>
            <a:off x="3214323" y="2946767"/>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marR="0" lvl="2"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marR="0" lvl="3"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marR="0" lvl="4"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marR="0" lvl="5"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marR="0" lvl="6"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marR="0" lvl="7"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marR="0" lvl="8" algn="l"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rPr lang="en-US"/>
              <a:t>02</a:t>
            </a:r>
            <a:endParaRPr lang="en-US" dirty="0"/>
          </a:p>
        </p:txBody>
      </p:sp>
      <p:sp>
        <p:nvSpPr>
          <p:cNvPr id="73" name="Google Shape;247;p23"/>
          <p:cNvSpPr/>
          <p:nvPr/>
        </p:nvSpPr>
        <p:spPr>
          <a:xfrm>
            <a:off x="3879489" y="3071580"/>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2;p23"/>
          <p:cNvSpPr txBox="1"/>
          <p:nvPr/>
        </p:nvSpPr>
        <p:spPr>
          <a:xfrm>
            <a:off x="5083049" y="2988574"/>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marR="0" lvl="2"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marR="0" lvl="3"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marR="0" lvl="4"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marR="0" lvl="5"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marR="0" lvl="6"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marR="0" lvl="7"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marR="0" lvl="8" algn="r" rtl="0">
              <a:lnSpc>
                <a:spcPct val="100000"/>
              </a:lnSpc>
              <a:spcBef>
                <a:spcPts val="0"/>
              </a:spcBef>
              <a:spcAft>
                <a:spcPts val="0"/>
              </a:spcAft>
              <a:buClr>
                <a:schemeClr val="accent1"/>
              </a:buClr>
              <a:buSzPts val="2400"/>
              <a:buFont typeface="Roboto Black" panose="02000000000000000000"/>
              <a:buNone/>
              <a:defRPr sz="24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rPr lang="en-US"/>
              <a:t>05</a:t>
            </a:r>
            <a:endParaRPr lang="en-US" dirty="0"/>
          </a:p>
        </p:txBody>
      </p:sp>
      <p:grpSp>
        <p:nvGrpSpPr>
          <p:cNvPr id="29" name="群組 28"/>
          <p:cNvGrpSpPr/>
          <p:nvPr/>
        </p:nvGrpSpPr>
        <p:grpSpPr>
          <a:xfrm>
            <a:off x="5130508" y="3112063"/>
            <a:ext cx="432964" cy="431586"/>
            <a:chOff x="5109482" y="2921464"/>
            <a:chExt cx="432964" cy="431586"/>
          </a:xfrm>
        </p:grpSpPr>
        <p:sp>
          <p:nvSpPr>
            <p:cNvPr id="85" name="Google Shape;249;p23"/>
            <p:cNvSpPr/>
            <p:nvPr/>
          </p:nvSpPr>
          <p:spPr>
            <a:xfrm>
              <a:off x="5135620" y="2921464"/>
              <a:ext cx="84866" cy="84866"/>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0;p23"/>
            <p:cNvSpPr/>
            <p:nvPr/>
          </p:nvSpPr>
          <p:spPr>
            <a:xfrm>
              <a:off x="5109482" y="3022359"/>
              <a:ext cx="137605" cy="239428"/>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1;p23"/>
            <p:cNvSpPr/>
            <p:nvPr/>
          </p:nvSpPr>
          <p:spPr>
            <a:xfrm>
              <a:off x="5431442" y="2921464"/>
              <a:ext cx="84852" cy="84866"/>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2;p23"/>
            <p:cNvSpPr/>
            <p:nvPr/>
          </p:nvSpPr>
          <p:spPr>
            <a:xfrm>
              <a:off x="5405291" y="3021909"/>
              <a:ext cx="137155" cy="239414"/>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3;p23"/>
            <p:cNvSpPr/>
            <p:nvPr/>
          </p:nvSpPr>
          <p:spPr>
            <a:xfrm>
              <a:off x="5247523" y="3079231"/>
              <a:ext cx="157332" cy="273819"/>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4;p23"/>
            <p:cNvSpPr/>
            <p:nvPr/>
          </p:nvSpPr>
          <p:spPr>
            <a:xfrm>
              <a:off x="5276417" y="2963194"/>
              <a:ext cx="98631" cy="98631"/>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3" name="矩形 2"/>
          <p:cNvSpPr/>
          <p:nvPr/>
        </p:nvSpPr>
        <p:spPr>
          <a:xfrm>
            <a:off x="-349323" y="889259"/>
            <a:ext cx="8794680" cy="41427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81" name="Google Shape;1281;p41"/>
          <p:cNvSpPr txBox="1">
            <a:spLocks noGrp="1"/>
          </p:cNvSpPr>
          <p:nvPr>
            <p:ph type="ctrTitle"/>
          </p:nvPr>
        </p:nvSpPr>
        <p:spPr>
          <a:xfrm>
            <a:off x="319336" y="233534"/>
            <a:ext cx="2969026"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Lantinghei SC Demibold" panose="02000000000000000000" pitchFamily="2" charset="-122"/>
                <a:ea typeface="Lantinghei SC Demibold" panose="02000000000000000000" pitchFamily="2" charset="-122"/>
              </a:rPr>
              <a:t>研究動機與目的</a:t>
            </a:r>
            <a:endParaRPr b="1" dirty="0">
              <a:latin typeface="Lantinghei SC Demibold" panose="02000000000000000000" pitchFamily="2" charset="-122"/>
              <a:ea typeface="Lantinghei SC Demibold" panose="02000000000000000000" pitchFamily="2" charset="-122"/>
            </a:endParaRPr>
          </a:p>
        </p:txBody>
      </p:sp>
      <p:sp>
        <p:nvSpPr>
          <p:cNvPr id="1282" name="Google Shape;1282;p41"/>
          <p:cNvSpPr txBox="1">
            <a:spLocks noGrp="1"/>
          </p:cNvSpPr>
          <p:nvPr>
            <p:ph type="body" idx="1"/>
          </p:nvPr>
        </p:nvSpPr>
        <p:spPr>
          <a:xfrm>
            <a:off x="892542" y="1356511"/>
            <a:ext cx="6804795" cy="3416400"/>
          </a:xfrm>
          <a:prstGeom prst="rect">
            <a:avLst/>
          </a:prstGeom>
        </p:spPr>
        <p:txBody>
          <a:bodyPr spcFirstLastPara="1" wrap="square" lIns="91425" tIns="91425" rIns="91425" bIns="91425" anchor="t" anchorCtr="0">
            <a:noAutofit/>
          </a:bodyPr>
          <a:lstStyle/>
          <a:p>
            <a:pPr marL="165100" indent="0">
              <a:buNone/>
            </a:pPr>
            <a:r>
              <a:rPr lang="zh-TW" altLang="en-US"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「林襄」無疑是近期頻繁出現在熱搜關鍵字以及球迷討論度最高的啦啦隊女神之一。</a:t>
            </a:r>
            <a:endParaRPr lang="en-US" altLang="zh-TW"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marL="165100" indent="0">
              <a:buNone/>
            </a:pPr>
            <a:endParaRPr lang="en-US" altLang="zh-TW"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marL="165100" indent="0">
              <a:buNone/>
            </a:pPr>
            <a:r>
              <a:rPr lang="zh-TW" altLang="en-US"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各</a:t>
            </a:r>
            <a:r>
              <a:rPr lang="zh-TW" altLang="en-US" sz="1600" kern="100" dirty="0">
                <a:latin typeface="Microsoft JhengHei" panose="020B0604030504040204" pitchFamily="34" charset="-120"/>
                <a:ea typeface="Microsoft JhengHei" panose="020B0604030504040204" pitchFamily="34" charset="-120"/>
                <a:cs typeface="Times New Roman" panose="02020603050405020304" pitchFamily="18" charset="0"/>
              </a:rPr>
              <a:t>大</a:t>
            </a:r>
            <a:r>
              <a:rPr lang="zh-TW" altLang="en-US"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新聞媒體版面與社群媒體論壇的曝光率極高，除了去年爆發的哈菸不良事件外。還有後來赴日登上日本雜誌，卻有著刺青，這種對於日本人而言屬於明星不良觀感討論，但是貌似並無真的受到任何影響，持續受到日本網友追捧。</a:t>
            </a:r>
            <a:endParaRPr lang="en-US" altLang="zh-TW"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marL="165100" indent="0">
              <a:buNone/>
            </a:pPr>
            <a:endParaRPr lang="en-US" altLang="zh-TW" sz="1600" kern="100" dirty="0">
              <a:latin typeface="Microsoft JhengHei" panose="020B0604030504040204" pitchFamily="34" charset="-120"/>
              <a:ea typeface="Microsoft JhengHei" panose="020B0604030504040204" pitchFamily="34" charset="-120"/>
              <a:cs typeface="Times New Roman" panose="02020603050405020304" pitchFamily="18" charset="0"/>
            </a:endParaRPr>
          </a:p>
          <a:p>
            <a:pPr marL="165100" indent="0">
              <a:buNone/>
            </a:pPr>
            <a:r>
              <a:rPr lang="zh-TW" altLang="en-US"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本組希望透過</a:t>
            </a:r>
            <a:r>
              <a:rPr lang="en-US" altLang="zh-TW" sz="1600" kern="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Tarflow</a:t>
            </a:r>
            <a:r>
              <a:rPr lang="zh-TW" altLang="en-US" sz="1600" kern="100" dirty="0">
                <a:effectLst/>
                <a:latin typeface="Microsoft JhengHei" panose="020B0604030504040204" pitchFamily="34" charset="-120"/>
                <a:ea typeface="Microsoft JhengHei" panose="020B0604030504040204" pitchFamily="34" charset="-120"/>
                <a:cs typeface="Times New Roman" panose="02020603050405020304" pitchFamily="18" charset="0"/>
              </a:rPr>
              <a:t>工作流程平台，來了解這段期間的林襄，是否聲勢與討論有從谷底回升甚至超越以往。</a:t>
            </a:r>
          </a:p>
        </p:txBody>
      </p:sp>
      <p:cxnSp>
        <p:nvCxnSpPr>
          <p:cNvPr id="13"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2935021"/>
            <a:ext cx="364101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233671"/>
            <a:ext cx="3641009"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4" y="1532321"/>
            <a:ext cx="364101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4" name="Google Shape;404;p28"/>
          <p:cNvSpPr txBox="1">
            <a:spLocks noGrp="1"/>
          </p:cNvSpPr>
          <p:nvPr>
            <p:ph type="ctrTitle"/>
          </p:nvPr>
        </p:nvSpPr>
        <p:spPr>
          <a:xfrm>
            <a:off x="1337467" y="1545111"/>
            <a:ext cx="3658826" cy="356984"/>
          </a:xfrm>
          <a:prstGeom prst="rect">
            <a:avLst/>
          </a:prstGeom>
        </p:spPr>
        <p:txBody>
          <a:bodyPr spcFirstLastPara="1" wrap="square" lIns="91425" tIns="91425" rIns="91425" bIns="91425" anchor="b" anchorCtr="0">
            <a:noAutofit/>
          </a:bodyPr>
          <a:lstStyle/>
          <a:p>
            <a:r>
              <a:rPr lang="zh-TW" altLang="en-US" sz="1400" dirty="0">
                <a:solidFill>
                  <a:schemeClr val="dk1"/>
                </a:solidFill>
                <a:latin typeface="Microsoft JhengHei" panose="020B0604030504040204" pitchFamily="34" charset="-120"/>
                <a:ea typeface="Microsoft JhengHei" panose="020B0604030504040204" pitchFamily="34" charset="-120"/>
              </a:rPr>
              <a:t>資料來源：蘋果日報爬蟲，娛樂時尚看板</a:t>
            </a:r>
            <a:endParaRPr sz="1400" dirty="0">
              <a:solidFill>
                <a:schemeClr val="dk1"/>
              </a:solidFill>
              <a:latin typeface="Microsoft JhengHei" panose="020B0604030504040204" pitchFamily="34" charset="-120"/>
              <a:ea typeface="Microsoft JhengHei" panose="020B0604030504040204" pitchFamily="34" charset="-120"/>
            </a:endParaRPr>
          </a:p>
        </p:txBody>
      </p:sp>
      <p:sp>
        <p:nvSpPr>
          <p:cNvPr id="405" name="Google Shape;405;p28"/>
          <p:cNvSpPr txBox="1">
            <a:spLocks noGrp="1"/>
          </p:cNvSpPr>
          <p:nvPr>
            <p:ph type="ctrTitle" idx="2"/>
          </p:nvPr>
        </p:nvSpPr>
        <p:spPr>
          <a:xfrm>
            <a:off x="1344599" y="2935021"/>
            <a:ext cx="3235037" cy="38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dirty="0">
                <a:solidFill>
                  <a:schemeClr val="tx1"/>
                </a:solidFill>
                <a:latin typeface="Microsoft JhengHei" panose="020B0604030504040204" pitchFamily="34" charset="-120"/>
                <a:ea typeface="Microsoft JhengHei" panose="020B0604030504040204" pitchFamily="34" charset="-120"/>
              </a:rPr>
              <a:t>搜尋日期：</a:t>
            </a:r>
            <a:r>
              <a:rPr lang="en-US" altLang="zh-TW" sz="1400" dirty="0">
                <a:solidFill>
                  <a:schemeClr val="tx1"/>
                </a:solidFill>
                <a:latin typeface="Microsoft JhengHei" panose="020B0604030504040204" pitchFamily="34" charset="-120"/>
                <a:ea typeface="Microsoft JhengHei" panose="020B0604030504040204" pitchFamily="34" charset="-120"/>
              </a:rPr>
              <a:t>2022/08/01</a:t>
            </a:r>
            <a:r>
              <a:rPr lang="zh-TW" altLang="en-US" sz="1400" dirty="0">
                <a:solidFill>
                  <a:schemeClr val="tx1"/>
                </a:solidFill>
                <a:latin typeface="Microsoft JhengHei" panose="020B0604030504040204" pitchFamily="34" charset="-120"/>
                <a:ea typeface="Microsoft JhengHei" panose="020B0604030504040204" pitchFamily="34" charset="-120"/>
              </a:rPr>
              <a:t>～</a:t>
            </a:r>
            <a:r>
              <a:rPr lang="en-US" altLang="zh-TW" sz="1400" dirty="0">
                <a:solidFill>
                  <a:schemeClr val="tx1"/>
                </a:solidFill>
                <a:latin typeface="Microsoft JhengHei" panose="020B0604030504040204" pitchFamily="34" charset="-120"/>
                <a:ea typeface="Microsoft JhengHei" panose="020B0604030504040204" pitchFamily="34" charset="-120"/>
              </a:rPr>
              <a:t>2023/04/13</a:t>
            </a:r>
            <a:endParaRPr sz="1400" dirty="0">
              <a:solidFill>
                <a:schemeClr val="tx1"/>
              </a:solidFill>
              <a:latin typeface="Microsoft JhengHei" panose="020B0604030504040204" pitchFamily="34" charset="-120"/>
              <a:ea typeface="Microsoft JhengHei" panose="020B0604030504040204" pitchFamily="34" charset="-120"/>
            </a:endParaRPr>
          </a:p>
        </p:txBody>
      </p:sp>
      <p:sp>
        <p:nvSpPr>
          <p:cNvPr id="406" name="Google Shape;406;p28"/>
          <p:cNvSpPr txBox="1">
            <a:spLocks noGrp="1"/>
          </p:cNvSpPr>
          <p:nvPr>
            <p:ph type="ctrTitle" idx="3"/>
          </p:nvPr>
        </p:nvSpPr>
        <p:spPr>
          <a:xfrm>
            <a:off x="1342385" y="2408052"/>
            <a:ext cx="2076000" cy="196200"/>
          </a:xfrm>
          <a:prstGeom prst="rect">
            <a:avLst/>
          </a:prstGeom>
        </p:spPr>
        <p:txBody>
          <a:bodyPr spcFirstLastPara="1" wrap="square" lIns="91425" tIns="91425" rIns="91425" bIns="91425" anchor="b" anchorCtr="0">
            <a:noAutofit/>
          </a:bodyPr>
          <a:lstStyle/>
          <a:p>
            <a:r>
              <a:rPr lang="zh-TW" altLang="en-US" sz="1400" dirty="0">
                <a:solidFill>
                  <a:schemeClr val="dk1"/>
                </a:solidFill>
                <a:latin typeface="Microsoft JhengHei" panose="020B0604030504040204" pitchFamily="34" charset="-120"/>
                <a:ea typeface="Microsoft JhengHei" panose="020B0604030504040204" pitchFamily="34" charset="-120"/>
              </a:rPr>
              <a:t>搜尋關鍵字：林襄</a:t>
            </a:r>
            <a:endParaRPr sz="1400" dirty="0">
              <a:solidFill>
                <a:schemeClr val="dk1"/>
              </a:solidFill>
              <a:latin typeface="Microsoft JhengHei" panose="020B0604030504040204" pitchFamily="34" charset="-120"/>
              <a:ea typeface="Microsoft JhengHei" panose="020B0604030504040204" pitchFamily="34" charset="-120"/>
            </a:endParaRPr>
          </a:p>
        </p:txBody>
      </p:sp>
      <p:sp>
        <p:nvSpPr>
          <p:cNvPr id="421" name="Google Shape;421;p28"/>
          <p:cNvSpPr/>
          <p:nvPr/>
        </p:nvSpPr>
        <p:spPr>
          <a:xfrm>
            <a:off x="4838926" y="4147006"/>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 name="Google Shape;1281;p41"/>
          <p:cNvSpPr txBox="1"/>
          <p:nvPr/>
        </p:nvSpPr>
        <p:spPr>
          <a:xfrm>
            <a:off x="319336" y="233534"/>
            <a:ext cx="2969026"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資料集描述</a:t>
            </a:r>
          </a:p>
        </p:txBody>
      </p:sp>
      <p:cxnSp>
        <p:nvCxnSpPr>
          <p:cNvPr id="47"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65" name="Google Shape;400;p28"/>
          <p:cNvSpPr/>
          <p:nvPr/>
        </p:nvSpPr>
        <p:spPr>
          <a:xfrm>
            <a:off x="1333271" y="3613819"/>
            <a:ext cx="364101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66" name="Google Shape;405;p28"/>
          <p:cNvSpPr txBox="1"/>
          <p:nvPr/>
        </p:nvSpPr>
        <p:spPr>
          <a:xfrm>
            <a:off x="1341645" y="3613819"/>
            <a:ext cx="3235037" cy="381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1pPr>
            <a:lvl2pPr marR="0" lvl="1"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2pPr>
            <a:lvl3pPr marR="0" lvl="2"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3pPr>
            <a:lvl4pPr marR="0" lvl="3"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4pPr>
            <a:lvl5pPr marR="0" lvl="4"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5pPr>
            <a:lvl6pPr marR="0" lvl="5"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6pPr>
            <a:lvl7pPr marR="0" lvl="6"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7pPr>
            <a:lvl8pPr marR="0" lvl="7"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8pPr>
            <a:lvl9pPr marR="0" lvl="8" algn="l" rtl="0">
              <a:lnSpc>
                <a:spcPct val="100000"/>
              </a:lnSpc>
              <a:spcBef>
                <a:spcPts val="0"/>
              </a:spcBef>
              <a:spcAft>
                <a:spcPts val="0"/>
              </a:spcAft>
              <a:buClr>
                <a:schemeClr val="accent1"/>
              </a:buClr>
              <a:buSzPts val="1100"/>
              <a:buFont typeface="Roboto Black" panose="02000000000000000000"/>
              <a:buNone/>
              <a:defRPr sz="1100" b="0" i="0" u="none" strike="noStrike" cap="none">
                <a:solidFill>
                  <a:schemeClr val="accent1"/>
                </a:solidFill>
                <a:latin typeface="Roboto Black" panose="02000000000000000000"/>
                <a:ea typeface="Roboto Black" panose="02000000000000000000"/>
                <a:cs typeface="Roboto Black" panose="02000000000000000000"/>
                <a:sym typeface="Roboto Black" panose="02000000000000000000"/>
              </a:defRPr>
            </a:lvl9pPr>
          </a:lstStyle>
          <a:p>
            <a:r>
              <a:rPr lang="zh-TW" altLang="en-US" sz="1400" dirty="0">
                <a:solidFill>
                  <a:schemeClr val="tx1"/>
                </a:solidFill>
                <a:latin typeface="Microsoft JhengHei" panose="020B0604030504040204" pitchFamily="34" charset="-120"/>
                <a:ea typeface="Microsoft JhengHei" panose="020B0604030504040204" pitchFamily="34" charset="-120"/>
              </a:rPr>
              <a:t>資料筆數： </a:t>
            </a:r>
            <a:r>
              <a:rPr lang="en-US" altLang="zh-TW" sz="1400" dirty="0">
                <a:solidFill>
                  <a:schemeClr val="tx1"/>
                </a:solidFill>
                <a:latin typeface="Microsoft JhengHei" panose="020B0604030504040204" pitchFamily="34" charset="-120"/>
                <a:ea typeface="Microsoft JhengHei" panose="020B0604030504040204" pitchFamily="34" charset="-120"/>
              </a:rPr>
              <a:t>132</a:t>
            </a:r>
            <a:endParaRPr lang="zh-TW" altLang="en-US" sz="1400" dirty="0">
              <a:solidFill>
                <a:schemeClr val="tx1"/>
              </a:solidFill>
              <a:latin typeface="Microsoft JhengHei" panose="020B0604030504040204" pitchFamily="34" charset="-120"/>
              <a:ea typeface="Microsoft JhengHei" panose="020B0604030504040204" pitchFamily="34" charset="-120"/>
            </a:endParaRPr>
          </a:p>
        </p:txBody>
      </p:sp>
      <p:grpSp>
        <p:nvGrpSpPr>
          <p:cNvPr id="7" name="群組 6"/>
          <p:cNvGrpSpPr/>
          <p:nvPr/>
        </p:nvGrpSpPr>
        <p:grpSpPr>
          <a:xfrm>
            <a:off x="809144" y="1377794"/>
            <a:ext cx="7728627" cy="2774297"/>
            <a:chOff x="809144" y="1377794"/>
            <a:chExt cx="7728627" cy="2774297"/>
          </a:xfrm>
        </p:grpSpPr>
        <p:sp>
          <p:nvSpPr>
            <p:cNvPr id="408" name="Google Shape;408;p28"/>
            <p:cNvSpPr/>
            <p:nvPr/>
          </p:nvSpPr>
          <p:spPr>
            <a:xfrm>
              <a:off x="819925" y="151087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09144" y="2229614"/>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0" name="Google Shape;410;p28"/>
            <p:cNvSpPr/>
            <p:nvPr/>
          </p:nvSpPr>
          <p:spPr>
            <a:xfrm>
              <a:off x="933213" y="1624683"/>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291357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6" name="Google Shape;416;p28"/>
            <p:cNvGrpSpPr/>
            <p:nvPr/>
          </p:nvGrpSpPr>
          <p:grpSpPr>
            <a:xfrm>
              <a:off x="898731" y="3043658"/>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5079752" y="2419901"/>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208114" y="2552058"/>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2" name="Google Shape;422;p28"/>
            <p:cNvSpPr/>
            <p:nvPr/>
          </p:nvSpPr>
          <p:spPr>
            <a:xfrm>
              <a:off x="5208114" y="2552058"/>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346631" y="2752859"/>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424155" y="2844364"/>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703741" y="3545878"/>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763474" y="3620852"/>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763474" y="3721252"/>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383488" y="3545878"/>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445757" y="3655022"/>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886751" y="3303150"/>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886751" y="3111244"/>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590814" y="3112519"/>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782705" y="3192578"/>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871660" y="3225625"/>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108043" y="3374313"/>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061030" y="1377794"/>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179222" y="1521397"/>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716791" y="3097263"/>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780334" y="1741249"/>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310119" y="184292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428310" y="2250872"/>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1363;p47"/>
            <p:cNvGrpSpPr/>
            <p:nvPr/>
          </p:nvGrpSpPr>
          <p:grpSpPr>
            <a:xfrm>
              <a:off x="880080" y="2318698"/>
              <a:ext cx="291889" cy="273421"/>
              <a:chOff x="4721450" y="1509475"/>
              <a:chExt cx="79350" cy="74325"/>
            </a:xfrm>
            <a:solidFill>
              <a:schemeClr val="tx1"/>
            </a:solidFill>
          </p:grpSpPr>
          <p:sp>
            <p:nvSpPr>
              <p:cNvPr id="61"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grpSp>
        <p:sp>
          <p:nvSpPr>
            <p:cNvPr id="67" name="Google Shape;411;p28"/>
            <p:cNvSpPr/>
            <p:nvPr/>
          </p:nvSpPr>
          <p:spPr>
            <a:xfrm>
              <a:off x="816971" y="35923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pic>
          <p:nvPicPr>
            <p:cNvPr id="6" name="圖片 5"/>
            <p:cNvPicPr>
              <a:picLocks noChangeAspect="1"/>
            </p:cNvPicPr>
            <p:nvPr/>
          </p:nvPicPr>
          <p:blipFill>
            <a:blip r:embed="rId3"/>
            <a:stretch>
              <a:fillRect/>
            </a:stretch>
          </p:blipFill>
          <p:spPr>
            <a:xfrm>
              <a:off x="917242" y="3702353"/>
              <a:ext cx="203200" cy="1905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6" name="群組 5"/>
          <p:cNvGrpSpPr/>
          <p:nvPr/>
        </p:nvGrpSpPr>
        <p:grpSpPr>
          <a:xfrm>
            <a:off x="1112845" y="1068391"/>
            <a:ext cx="2684019" cy="2922856"/>
            <a:chOff x="1112845" y="1068391"/>
            <a:chExt cx="2684019" cy="2922856"/>
          </a:xfrm>
        </p:grpSpPr>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b="1" dirty="0" err="1">
                <a:latin typeface="Lantinghei SC Demibold" panose="02000000000000000000" pitchFamily="2" charset="-122"/>
                <a:ea typeface="Lantinghei SC Demibold" panose="02000000000000000000" pitchFamily="2" charset="-122"/>
              </a:rPr>
              <a:t>資料分析過程</a:t>
            </a:r>
            <a:endParaRPr sz="3000" b="1" dirty="0">
              <a:latin typeface="Lantinghei SC Demibold" panose="02000000000000000000" pitchFamily="2" charset="-122"/>
              <a:ea typeface="Lantinghei SC Demibold" panose="02000000000000000000"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2" name="Google Shape;1281;p41"/>
          <p:cNvSpPr txBox="1"/>
          <p:nvPr/>
        </p:nvSpPr>
        <p:spPr>
          <a:xfrm>
            <a:off x="319336" y="233534"/>
            <a:ext cx="2969026"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工作流程圖</a:t>
            </a:r>
          </a:p>
        </p:txBody>
      </p:sp>
      <p:cxnSp>
        <p:nvCxnSpPr>
          <p:cNvPr id="23"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sp>
        <p:nvSpPr>
          <p:cNvPr id="25" name="矩形 24"/>
          <p:cNvSpPr/>
          <p:nvPr/>
        </p:nvSpPr>
        <p:spPr>
          <a:xfrm>
            <a:off x="5985933" y="749911"/>
            <a:ext cx="3158067" cy="45756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Microsoft JhengHei" panose="020B0604030504040204" pitchFamily="34" charset="-120"/>
                <a:ea typeface="Microsoft JhengHei" panose="020B0604030504040204" pitchFamily="34" charset="-120"/>
              </a:rPr>
              <a:t>透過工作流程平台爬蟲文章，</a:t>
            </a:r>
          </a:p>
          <a:p>
            <a:r>
              <a:rPr kumimoji="1" lang="zh-TW" altLang="en-US" dirty="0">
                <a:solidFill>
                  <a:schemeClr val="tx1"/>
                </a:solidFill>
                <a:latin typeface="Microsoft JhengHei" panose="020B0604030504040204" pitchFamily="34" charset="-120"/>
                <a:ea typeface="Microsoft JhengHei" panose="020B0604030504040204" pitchFamily="34" charset="-120"/>
              </a:rPr>
              <a:t>並進行報導內容的替換字串去除不</a:t>
            </a:r>
          </a:p>
          <a:p>
            <a:r>
              <a:rPr kumimoji="1" lang="zh-TW" altLang="en-US" dirty="0">
                <a:solidFill>
                  <a:schemeClr val="tx1"/>
                </a:solidFill>
                <a:latin typeface="Microsoft JhengHei" panose="020B0604030504040204" pitchFamily="34" charset="-120"/>
                <a:ea typeface="Microsoft JhengHei" panose="020B0604030504040204" pitchFamily="34" charset="-120"/>
              </a:rPr>
              <a:t>必要的文字和字詞，以利後續資料分析與判讀能提高精準度。</a:t>
            </a:r>
          </a:p>
        </p:txBody>
      </p:sp>
      <p:pic>
        <p:nvPicPr>
          <p:cNvPr id="2" name="圖片 1"/>
          <p:cNvPicPr>
            <a:picLocks noChangeAspect="1"/>
          </p:cNvPicPr>
          <p:nvPr/>
        </p:nvPicPr>
        <p:blipFill>
          <a:blip r:embed="rId3"/>
          <a:stretch>
            <a:fillRect/>
          </a:stretch>
        </p:blipFill>
        <p:spPr>
          <a:xfrm>
            <a:off x="319336" y="1136575"/>
            <a:ext cx="5440014" cy="36720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12" name="群組 11"/>
          <p:cNvGrpSpPr/>
          <p:nvPr/>
        </p:nvGrpSpPr>
        <p:grpSpPr>
          <a:xfrm>
            <a:off x="523596" y="696247"/>
            <a:ext cx="7987171" cy="4124476"/>
            <a:chOff x="523596" y="696247"/>
            <a:chExt cx="7987171" cy="4124476"/>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矩形 5"/>
          <p:cNvSpPr/>
          <p:nvPr/>
        </p:nvSpPr>
        <p:spPr>
          <a:xfrm>
            <a:off x="-135181" y="765112"/>
            <a:ext cx="9381506" cy="4021602"/>
          </a:xfrm>
          <a:prstGeom prst="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6" y="233534"/>
            <a:ext cx="2969026"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資料前處理</a:t>
            </a: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圖片 6"/>
          <p:cNvPicPr>
            <a:picLocks noChangeAspect="1"/>
          </p:cNvPicPr>
          <p:nvPr/>
        </p:nvPicPr>
        <p:blipFill rotWithShape="1">
          <a:blip r:embed="rId3"/>
          <a:srcRect r="21511"/>
          <a:stretch>
            <a:fillRect/>
          </a:stretch>
        </p:blipFill>
        <p:spPr>
          <a:xfrm>
            <a:off x="226025" y="1550772"/>
            <a:ext cx="2146458" cy="1387991"/>
          </a:xfrm>
          <a:prstGeom prst="rect">
            <a:avLst/>
          </a:prstGeom>
        </p:spPr>
      </p:pic>
      <p:sp>
        <p:nvSpPr>
          <p:cNvPr id="2" name="圓角矩形 1"/>
          <p:cNvSpPr/>
          <p:nvPr/>
        </p:nvSpPr>
        <p:spPr>
          <a:xfrm>
            <a:off x="704989" y="961536"/>
            <a:ext cx="1153043" cy="513480"/>
          </a:xfrm>
          <a:prstGeom prst="roundRect">
            <a:avLst/>
          </a:prstGeom>
          <a:solidFill>
            <a:srgbClr val="DBD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Microsoft JhengHei" panose="020B0604030504040204" pitchFamily="34" charset="-120"/>
                <a:ea typeface="Microsoft JhengHei" panose="020B0604030504040204" pitchFamily="34" charset="-120"/>
              </a:rPr>
              <a:t>蘋果日報</a:t>
            </a:r>
            <a:endParaRPr kumimoji="1" lang="en-US" altLang="zh-TW" dirty="0">
              <a:solidFill>
                <a:schemeClr val="tx1"/>
              </a:solidFill>
              <a:latin typeface="Microsoft JhengHei" panose="020B0604030504040204" pitchFamily="34" charset="-120"/>
              <a:ea typeface="Microsoft JhengHei" panose="020B0604030504040204" pitchFamily="34" charset="-120"/>
            </a:endParaRPr>
          </a:p>
          <a:p>
            <a:pPr algn="ctr"/>
            <a:r>
              <a:rPr kumimoji="1" lang="zh-TW" altLang="en-US" dirty="0">
                <a:solidFill>
                  <a:schemeClr val="tx1"/>
                </a:solidFill>
                <a:latin typeface="Microsoft JhengHei" panose="020B0604030504040204" pitchFamily="34" charset="-120"/>
                <a:ea typeface="Microsoft JhengHei" panose="020B0604030504040204" pitchFamily="34" charset="-120"/>
              </a:rPr>
              <a:t>爬蟲</a:t>
            </a:r>
          </a:p>
        </p:txBody>
      </p:sp>
      <p:grpSp>
        <p:nvGrpSpPr>
          <p:cNvPr id="13" name="群組 12"/>
          <p:cNvGrpSpPr/>
          <p:nvPr/>
        </p:nvGrpSpPr>
        <p:grpSpPr>
          <a:xfrm>
            <a:off x="2563024" y="951009"/>
            <a:ext cx="6311437" cy="3415347"/>
            <a:chOff x="2371193" y="840765"/>
            <a:chExt cx="6311437" cy="3415347"/>
          </a:xfrm>
        </p:grpSpPr>
        <p:grpSp>
          <p:nvGrpSpPr>
            <p:cNvPr id="8" name="群組 7"/>
            <p:cNvGrpSpPr/>
            <p:nvPr/>
          </p:nvGrpSpPr>
          <p:grpSpPr>
            <a:xfrm>
              <a:off x="2371193" y="856770"/>
              <a:ext cx="4472486" cy="3399342"/>
              <a:chOff x="3146463" y="993423"/>
              <a:chExt cx="4472486" cy="3399342"/>
            </a:xfrm>
          </p:grpSpPr>
          <p:sp>
            <p:nvSpPr>
              <p:cNvPr id="26" name="圓角矩形 25"/>
              <p:cNvSpPr/>
              <p:nvPr/>
            </p:nvSpPr>
            <p:spPr>
              <a:xfrm>
                <a:off x="3281266" y="994438"/>
                <a:ext cx="1153043" cy="513480"/>
              </a:xfrm>
              <a:prstGeom prst="roundRect">
                <a:avLst/>
              </a:prstGeom>
              <a:solidFill>
                <a:srgbClr val="FF8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Microsoft JhengHei" panose="020B0604030504040204" pitchFamily="34" charset="-120"/>
                    <a:ea typeface="Microsoft JhengHei" panose="020B0604030504040204" pitchFamily="34" charset="-120"/>
                  </a:rPr>
                  <a:t>替換字串</a:t>
                </a:r>
              </a:p>
            </p:txBody>
          </p:sp>
          <p:pic>
            <p:nvPicPr>
              <p:cNvPr id="3" name="圖片 2"/>
              <p:cNvPicPr>
                <a:picLocks noChangeAspect="1"/>
              </p:cNvPicPr>
              <p:nvPr/>
            </p:nvPicPr>
            <p:blipFill rotWithShape="1">
              <a:blip r:embed="rId4"/>
              <a:srcRect r="49948"/>
              <a:stretch>
                <a:fillRect/>
              </a:stretch>
            </p:blipFill>
            <p:spPr>
              <a:xfrm>
                <a:off x="3146463" y="1574572"/>
                <a:ext cx="1379208" cy="1130008"/>
              </a:xfrm>
              <a:prstGeom prst="rect">
                <a:avLst/>
              </a:prstGeom>
            </p:spPr>
          </p:pic>
          <p:pic>
            <p:nvPicPr>
              <p:cNvPr id="4" name="圖片 3"/>
              <p:cNvPicPr>
                <a:picLocks noChangeAspect="1"/>
              </p:cNvPicPr>
              <p:nvPr/>
            </p:nvPicPr>
            <p:blipFill rotWithShape="1">
              <a:blip r:embed="rId5"/>
              <a:srcRect r="57947"/>
              <a:stretch>
                <a:fillRect/>
              </a:stretch>
            </p:blipFill>
            <p:spPr>
              <a:xfrm>
                <a:off x="4631417" y="1584765"/>
                <a:ext cx="1582893" cy="1945402"/>
              </a:xfrm>
              <a:prstGeom prst="rect">
                <a:avLst/>
              </a:prstGeom>
            </p:spPr>
          </p:pic>
          <p:sp>
            <p:nvSpPr>
              <p:cNvPr id="32" name="圓角矩形 31"/>
              <p:cNvSpPr/>
              <p:nvPr/>
            </p:nvSpPr>
            <p:spPr>
              <a:xfrm>
                <a:off x="4830981" y="996073"/>
                <a:ext cx="1153043" cy="513480"/>
              </a:xfrm>
              <a:prstGeom prst="roundRect">
                <a:avLst/>
              </a:prstGeom>
              <a:solidFill>
                <a:srgbClr val="FF8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Microsoft JhengHei" panose="020B0604030504040204" pitchFamily="34" charset="-120"/>
                    <a:ea typeface="Microsoft JhengHei" panose="020B0604030504040204" pitchFamily="34" charset="-120"/>
                  </a:rPr>
                  <a:t>中文斷詞</a:t>
                </a:r>
              </a:p>
            </p:txBody>
          </p:sp>
          <p:sp>
            <p:nvSpPr>
              <p:cNvPr id="33" name="圓角矩形 32"/>
              <p:cNvSpPr/>
              <p:nvPr/>
            </p:nvSpPr>
            <p:spPr>
              <a:xfrm>
                <a:off x="6338015" y="993423"/>
                <a:ext cx="1153043" cy="513480"/>
              </a:xfrm>
              <a:prstGeom prst="roundRect">
                <a:avLst/>
              </a:prstGeom>
              <a:solidFill>
                <a:srgbClr val="FF8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Microsoft JhengHei" panose="020B0604030504040204" pitchFamily="34" charset="-120"/>
                    <a:ea typeface="Microsoft JhengHei" panose="020B0604030504040204" pitchFamily="34" charset="-120"/>
                  </a:rPr>
                  <a:t>清除停用詞</a:t>
                </a:r>
              </a:p>
            </p:txBody>
          </p:sp>
          <p:pic>
            <p:nvPicPr>
              <p:cNvPr id="5" name="圖片 4"/>
              <p:cNvPicPr>
                <a:picLocks noChangeAspect="1"/>
              </p:cNvPicPr>
              <p:nvPr/>
            </p:nvPicPr>
            <p:blipFill rotWithShape="1">
              <a:blip r:embed="rId6"/>
              <a:srcRect r="34136"/>
              <a:stretch>
                <a:fillRect/>
              </a:stretch>
            </p:blipFill>
            <p:spPr>
              <a:xfrm>
                <a:off x="6291047" y="1584765"/>
                <a:ext cx="1327902" cy="2808000"/>
              </a:xfrm>
              <a:prstGeom prst="rect">
                <a:avLst/>
              </a:prstGeom>
            </p:spPr>
          </p:pic>
        </p:grpSp>
        <p:pic>
          <p:nvPicPr>
            <p:cNvPr id="10" name="圖片 9"/>
            <p:cNvPicPr>
              <a:picLocks noChangeAspect="1"/>
            </p:cNvPicPr>
            <p:nvPr/>
          </p:nvPicPr>
          <p:blipFill>
            <a:blip r:embed="rId7"/>
            <a:stretch>
              <a:fillRect/>
            </a:stretch>
          </p:blipFill>
          <p:spPr>
            <a:xfrm>
              <a:off x="6933367" y="1448925"/>
              <a:ext cx="1749263" cy="1274405"/>
            </a:xfrm>
            <a:prstGeom prst="rect">
              <a:avLst/>
            </a:prstGeom>
          </p:spPr>
        </p:pic>
        <p:sp>
          <p:nvSpPr>
            <p:cNvPr id="35" name="圓角矩形 34"/>
            <p:cNvSpPr/>
            <p:nvPr/>
          </p:nvSpPr>
          <p:spPr>
            <a:xfrm>
              <a:off x="7092513" y="840765"/>
              <a:ext cx="1153043" cy="513480"/>
            </a:xfrm>
            <a:prstGeom prst="roundRect">
              <a:avLst/>
            </a:prstGeom>
            <a:solidFill>
              <a:srgbClr val="FF8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Microsoft JhengHei" panose="020B0604030504040204" pitchFamily="34" charset="-120"/>
                  <a:ea typeface="Microsoft JhengHei" panose="020B0604030504040204" pitchFamily="34" charset="-120"/>
                </a:rPr>
                <a:t>計算</a:t>
              </a:r>
              <a:r>
                <a:rPr kumimoji="1" lang="en-US" altLang="zh-TW" dirty="0" err="1">
                  <a:solidFill>
                    <a:schemeClr val="tx1"/>
                  </a:solidFill>
                  <a:latin typeface="Microsoft JhengHei" panose="020B0604030504040204" pitchFamily="34" charset="-120"/>
                  <a:ea typeface="Microsoft JhengHei" panose="020B0604030504040204" pitchFamily="34" charset="-120"/>
                </a:rPr>
                <a:t>ngrams</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89875"/>
            <a:ext cx="5931854" cy="113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資料分析</a:t>
            </a:r>
            <a:r>
              <a:rPr lang="en-US" altLang="zh-TW" sz="3000" b="1" dirty="0">
                <a:latin typeface="Lantinghei SC Demibold" panose="02000000000000000000" pitchFamily="2" charset="-122"/>
                <a:ea typeface="Lantinghei SC Demibold" panose="02000000000000000000" pitchFamily="2" charset="-122"/>
              </a:rPr>
              <a:t>_Word2Vec</a:t>
            </a:r>
            <a:endParaRPr lang="zh-TW" altLang="en-US" sz="3000" b="1" dirty="0">
              <a:latin typeface="Lantinghei SC Demibold" panose="02000000000000000000" pitchFamily="2" charset="-122"/>
              <a:ea typeface="Lantinghei SC Demibold" panose="02000000000000000000" pitchFamily="2" charset="-122"/>
            </a:endParaRPr>
          </a:p>
        </p:txBody>
      </p:sp>
      <p:cxnSp>
        <p:nvCxnSpPr>
          <p:cNvPr id="30"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圖片 1"/>
          <p:cNvPicPr>
            <a:picLocks noChangeAspect="1"/>
          </p:cNvPicPr>
          <p:nvPr/>
        </p:nvPicPr>
        <p:blipFill rotWithShape="1">
          <a:blip r:embed="rId3"/>
          <a:srcRect b="11947"/>
          <a:stretch>
            <a:fillRect/>
          </a:stretch>
        </p:blipFill>
        <p:spPr>
          <a:xfrm>
            <a:off x="509215" y="873113"/>
            <a:ext cx="4952721" cy="1682116"/>
          </a:xfrm>
          <a:prstGeom prst="rect">
            <a:avLst/>
          </a:prstGeom>
        </p:spPr>
      </p:pic>
      <p:pic>
        <p:nvPicPr>
          <p:cNvPr id="5" name="圖片 4"/>
          <p:cNvPicPr>
            <a:picLocks noChangeAspect="1"/>
          </p:cNvPicPr>
          <p:nvPr/>
        </p:nvPicPr>
        <p:blipFill rotWithShape="1">
          <a:blip r:embed="rId4"/>
          <a:srcRect t="9586"/>
          <a:stretch>
            <a:fillRect/>
          </a:stretch>
        </p:blipFill>
        <p:spPr>
          <a:xfrm>
            <a:off x="510521" y="2617169"/>
            <a:ext cx="4877407" cy="2387279"/>
          </a:xfrm>
          <a:prstGeom prst="rect">
            <a:avLst/>
          </a:prstGeom>
        </p:spPr>
      </p:pic>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演算法選用</a:t>
            </a:r>
            <a:r>
              <a:rPr lang="en-US" altLang="zh-TW"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Skip-grams</a:t>
            </a:r>
            <a:r>
              <a:rPr lang="zh-TW" altLang="en-US"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br>
              <a:rPr lang="en-US" altLang="zh-TW"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br>
            <a:r>
              <a:rPr lang="zh-TW" altLang="en-US"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篩選最低詞頻設定為</a:t>
            </a:r>
            <a:r>
              <a:rPr lang="en-US" altLang="zh-TW"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5</a:t>
            </a:r>
          </a:p>
          <a:p>
            <a:pPr marL="285750" indent="-285750">
              <a:lnSpc>
                <a:spcPts val="2080"/>
              </a:lnSpc>
              <a:buClr>
                <a:schemeClr val="tx1"/>
              </a:buClr>
              <a:buFont typeface="Arial" panose="020B0604020202020204" pitchFamily="34" charset="0"/>
              <a:buChar char="•"/>
            </a:pPr>
            <a:r>
              <a:rPr lang="zh-TW" altLang="en-US" dirty="0">
                <a:solidFill>
                  <a:schemeClr val="tx1"/>
                </a:solidFill>
                <a:effectLst/>
                <a:latin typeface="Microsoft JhengHei" panose="020B0604030504040204" pitchFamily="34" charset="-120"/>
                <a:ea typeface="Microsoft JhengHei" panose="020B0604030504040204" pitchFamily="34" charset="-120"/>
              </a:rPr>
              <a:t>任務結果：</a:t>
            </a:r>
            <a:r>
              <a:rPr lang="en-US" altLang="zh-TW" dirty="0">
                <a:solidFill>
                  <a:srgbClr val="FF0000"/>
                </a:solidFill>
                <a:effectLst/>
                <a:latin typeface="Microsoft JhengHei" panose="020B0604030504040204" pitchFamily="34" charset="-120"/>
                <a:ea typeface="Microsoft JhengHei" panose="020B0604030504040204" pitchFamily="34" charset="-120"/>
              </a:rPr>
              <a:t>931</a:t>
            </a:r>
            <a:r>
              <a:rPr lang="zh-TW" altLang="en-US" dirty="0">
                <a:solidFill>
                  <a:schemeClr val="tx1"/>
                </a:solidFill>
                <a:effectLst/>
                <a:latin typeface="Microsoft JhengHei" panose="020B0604030504040204" pitchFamily="34" charset="-120"/>
                <a:ea typeface="Microsoft JhengHei" panose="020B0604030504040204" pitchFamily="34" charset="-120"/>
              </a:rPr>
              <a:t>字數 </a:t>
            </a:r>
            <a:r>
              <a:rPr lang="zh-TW" altLang="zh-TW" dirty="0">
                <a:solidFill>
                  <a:schemeClr val="tx1"/>
                </a:solidFill>
                <a:effectLst/>
                <a:latin typeface="Microsoft JhengHei" panose="020B0604030504040204" pitchFamily="34" charset="-120"/>
                <a:ea typeface="Microsoft JhengHei" panose="020B0604030504040204" pitchFamily="34" charset="-120"/>
              </a:rPr>
              <a:t> </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矩形 5"/>
          <p:cNvSpPr/>
          <p:nvPr/>
        </p:nvSpPr>
        <p:spPr>
          <a:xfrm>
            <a:off x="-237506" y="762018"/>
            <a:ext cx="9381506" cy="4381481"/>
          </a:xfrm>
          <a:prstGeom prst="rect">
            <a:avLst/>
          </a:prstGeom>
          <a:solidFill>
            <a:schemeClr val="tx1">
              <a:lumMod val="75000"/>
              <a:lumOff val="2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9"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endParaRPr lang="zh-TW" altLang="en-US" sz="3000" b="1" dirty="0">
              <a:latin typeface="Lantinghei SC Demibold" panose="02000000000000000000" pitchFamily="2" charset="-122"/>
              <a:ea typeface="Lantinghei SC Demibold" panose="02000000000000000000" pitchFamily="2" charset="-122"/>
            </a:endParaRPr>
          </a:p>
        </p:txBody>
      </p:sp>
      <p:sp>
        <p:nvSpPr>
          <p:cNvPr id="27" name="Google Shape;1281;p41"/>
          <p:cNvSpPr txBox="1"/>
          <p:nvPr/>
        </p:nvSpPr>
        <p:spPr>
          <a:xfrm>
            <a:off x="319335" y="233534"/>
            <a:ext cx="5763443"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oboto Black" panose="02000000000000000000"/>
              <a:buNone/>
              <a:defRPr sz="3600" b="0" i="0" u="none" strike="noStrike" cap="none">
                <a:solidFill>
                  <a:schemeClr val="lt1"/>
                </a:solidFill>
                <a:latin typeface="Roboto Black" panose="02000000000000000000"/>
                <a:ea typeface="Roboto Black" panose="02000000000000000000"/>
                <a:cs typeface="Roboto Black" panose="02000000000000000000"/>
                <a:sym typeface="Roboto Black" panose="02000000000000000000"/>
              </a:defRPr>
            </a:lvl1pPr>
            <a:lvl2pPr marR="0" lvl="1"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2pPr>
            <a:lvl3pPr marR="0" lvl="2"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3pPr>
            <a:lvl4pPr marR="0" lvl="3"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4pPr>
            <a:lvl5pPr marR="0" lvl="4"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5pPr>
            <a:lvl6pPr marR="0" lvl="5"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6pPr>
            <a:lvl7pPr marR="0" lvl="6"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7pPr>
            <a:lvl8pPr marR="0" lvl="7"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8pPr>
            <a:lvl9pPr marR="0" lvl="8" algn="ctr" rtl="0">
              <a:lnSpc>
                <a:spcPct val="100000"/>
              </a:lnSpc>
              <a:spcBef>
                <a:spcPts val="0"/>
              </a:spcBef>
              <a:spcAft>
                <a:spcPts val="0"/>
              </a:spcAft>
              <a:buClr>
                <a:schemeClr val="lt1"/>
              </a:buClr>
              <a:buSzPts val="5200"/>
              <a:buFont typeface="Bree Serif" panose="02000503040000020004"/>
              <a:buNone/>
              <a:defRPr sz="5200" b="1" i="0" u="none" strike="noStrike" cap="none">
                <a:solidFill>
                  <a:schemeClr val="lt1"/>
                </a:solidFill>
                <a:latin typeface="Bree Serif" panose="02000503040000020004"/>
                <a:ea typeface="Bree Serif" panose="02000503040000020004"/>
                <a:cs typeface="Bree Serif" panose="02000503040000020004"/>
                <a:sym typeface="Bree Serif" panose="02000503040000020004"/>
              </a:defRPr>
            </a:lvl9pPr>
          </a:lstStyle>
          <a:p>
            <a:r>
              <a:rPr lang="zh-TW" altLang="en-US" sz="3000" b="1" dirty="0">
                <a:latin typeface="Lantinghei SC Demibold" panose="02000000000000000000" pitchFamily="2" charset="-122"/>
                <a:ea typeface="Lantinghei SC Demibold" panose="02000000000000000000" pitchFamily="2" charset="-122"/>
              </a:rPr>
              <a:t>相關性字詞網路關係圖 </a:t>
            </a:r>
          </a:p>
        </p:txBody>
      </p:sp>
      <p:cxnSp>
        <p:nvCxnSpPr>
          <p:cNvPr id="28" name="Google Shape;291;p25"/>
          <p:cNvCxnSpPr/>
          <p:nvPr/>
        </p:nvCxnSpPr>
        <p:spPr>
          <a:xfrm>
            <a:off x="319336" y="749911"/>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2" name="群組 1"/>
          <p:cNvGrpSpPr/>
          <p:nvPr/>
        </p:nvGrpSpPr>
        <p:grpSpPr>
          <a:xfrm>
            <a:off x="74726" y="1165434"/>
            <a:ext cx="5350099" cy="3646801"/>
            <a:chOff x="193393" y="1225071"/>
            <a:chExt cx="5350099" cy="3646801"/>
          </a:xfrm>
        </p:grpSpPr>
        <p:pic>
          <p:nvPicPr>
            <p:cNvPr id="26" name="圖片 25" descr="截圖 2023-06-04 上午11.17.06"/>
            <p:cNvPicPr>
              <a:picLocks noChangeAspect="1"/>
            </p:cNvPicPr>
            <p:nvPr/>
          </p:nvPicPr>
          <p:blipFill rotWithShape="1">
            <a:blip r:embed="rId3"/>
            <a:srcRect r="73886"/>
            <a:stretch>
              <a:fillRect/>
            </a:stretch>
          </p:blipFill>
          <p:spPr>
            <a:xfrm>
              <a:off x="193393" y="1225071"/>
              <a:ext cx="2091338" cy="3646800"/>
            </a:xfrm>
            <a:prstGeom prst="rect">
              <a:avLst/>
            </a:prstGeom>
          </p:spPr>
        </p:pic>
        <p:pic>
          <p:nvPicPr>
            <p:cNvPr id="25" name="圖片 24" descr="截圖 2023-06-04 上午11.17.06"/>
            <p:cNvPicPr>
              <a:picLocks noChangeAspect="1"/>
            </p:cNvPicPr>
            <p:nvPr/>
          </p:nvPicPr>
          <p:blipFill rotWithShape="1">
            <a:blip r:embed="rId3"/>
            <a:srcRect l="58723" t="513" b="2079"/>
            <a:stretch>
              <a:fillRect/>
            </a:stretch>
          </p:blipFill>
          <p:spPr>
            <a:xfrm>
              <a:off x="2158353" y="1234124"/>
              <a:ext cx="3385139" cy="3637748"/>
            </a:xfrm>
            <a:prstGeom prst="rect">
              <a:avLst/>
            </a:prstGeom>
          </p:spPr>
        </p:pic>
      </p:grpSp>
      <p:sp>
        <p:nvSpPr>
          <p:cNvPr id="34" name="矩形 33"/>
          <p:cNvSpPr/>
          <p:nvPr/>
        </p:nvSpPr>
        <p:spPr>
          <a:xfrm>
            <a:off x="5392929" y="749910"/>
            <a:ext cx="3751070" cy="4662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ts val="2080"/>
              </a:lnSpc>
              <a:buFont typeface="Arial" panose="020B0604020202020204" pitchFamily="34" charset="0"/>
              <a:buChar char="•"/>
            </a:pPr>
            <a:r>
              <a:rPr kumimoji="1" lang="zh-TW" altLang="en-US" dirty="0">
                <a:solidFill>
                  <a:schemeClr val="tx1"/>
                </a:solidFill>
                <a:latin typeface="Microsoft JhengHei" panose="020B0604030504040204" pitchFamily="34" charset="-120"/>
                <a:ea typeface="Microsoft JhengHei" panose="020B0604030504040204" pitchFamily="34" charset="-120"/>
              </a:rPr>
              <a:t>根據相關性字詞的網路關係圖，</a:t>
            </a:r>
            <a:br>
              <a:rPr kumimoji="1" lang="en-US" altLang="zh-TW" dirty="0">
                <a:solidFill>
                  <a:schemeClr val="tx1"/>
                </a:solidFill>
                <a:latin typeface="Microsoft JhengHei" panose="020B0604030504040204" pitchFamily="34" charset="-120"/>
                <a:ea typeface="Microsoft JhengHei" panose="020B0604030504040204" pitchFamily="34" charset="-120"/>
              </a:rPr>
            </a:br>
            <a:r>
              <a:rPr kumimoji="1" lang="zh-TW" altLang="en-US" dirty="0">
                <a:solidFill>
                  <a:schemeClr val="tx1"/>
                </a:solidFill>
                <a:latin typeface="Microsoft JhengHei" panose="020B0604030504040204" pitchFamily="34" charset="-120"/>
                <a:ea typeface="Microsoft JhengHei" panose="020B0604030504040204" pitchFamily="34" charset="-120"/>
              </a:rPr>
              <a:t>可觀察到最中間的節點與林襄相關的是他在世界棒球經典賽中的啦啦隊友以及與中華隊之間的聯繫。</a:t>
            </a:r>
            <a:br>
              <a:rPr kumimoji="1" lang="en-US" altLang="zh-TW" dirty="0">
                <a:solidFill>
                  <a:schemeClr val="tx1"/>
                </a:solidFill>
                <a:latin typeface="Microsoft JhengHei" panose="020B0604030504040204" pitchFamily="34" charset="-120"/>
                <a:ea typeface="Microsoft JhengHei" panose="020B0604030504040204" pitchFamily="34" charset="-120"/>
              </a:rPr>
            </a:br>
            <a:br>
              <a:rPr kumimoji="1" lang="en-US" altLang="zh-TW" dirty="0">
                <a:solidFill>
                  <a:schemeClr val="tx1"/>
                </a:solidFill>
                <a:latin typeface="Microsoft JhengHei" panose="020B0604030504040204" pitchFamily="34" charset="-120"/>
                <a:ea typeface="Microsoft JhengHei" panose="020B0604030504040204" pitchFamily="34" charset="-120"/>
              </a:rPr>
            </a:br>
            <a:r>
              <a:rPr kumimoji="1" lang="zh-TW" altLang="en-US" dirty="0">
                <a:solidFill>
                  <a:schemeClr val="tx1"/>
                </a:solidFill>
                <a:latin typeface="Microsoft JhengHei" panose="020B0604030504040204" pitchFamily="34" charset="-120"/>
                <a:ea typeface="Microsoft JhengHei" panose="020B0604030504040204" pitchFamily="34" charset="-120"/>
              </a:rPr>
              <a:t>其次，還有與沈玉琳合作過幾次的網路節目「威廉歡樂送」的相關聯。 </a:t>
            </a:r>
            <a:endParaRPr kumimoji="1" lang="en-US" altLang="zh-TW"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930</Words>
  <Application>Microsoft Macintosh PowerPoint</Application>
  <PresentationFormat>如螢幕大小 (16:9)</PresentationFormat>
  <Paragraphs>74</Paragraphs>
  <Slides>19</Slides>
  <Notes>19</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19</vt:i4>
      </vt:variant>
    </vt:vector>
  </HeadingPairs>
  <TitlesOfParts>
    <vt:vector size="32" baseType="lpstr">
      <vt:lpstr>Calibri</vt:lpstr>
      <vt:lpstr>Roboto Black</vt:lpstr>
      <vt:lpstr>Roboto Light</vt:lpstr>
      <vt:lpstr>Arial</vt:lpstr>
      <vt:lpstr>Roboto Mono Thin</vt:lpstr>
      <vt:lpstr>Bree Serif</vt:lpstr>
      <vt:lpstr>Times New Roman Regular</vt:lpstr>
      <vt:lpstr>Microsoft JhengHei</vt:lpstr>
      <vt:lpstr>Songti SC</vt:lpstr>
      <vt:lpstr>Didact Gothic</vt:lpstr>
      <vt:lpstr>Lantinghei SC Demibold</vt:lpstr>
      <vt:lpstr>Roboto Thin</vt:lpstr>
      <vt:lpstr>WEB PROPOSAL</vt:lpstr>
      <vt:lpstr>啦啦隊女神「林襄」網路情緒分析</vt:lpstr>
      <vt:lpstr>Agenda</vt:lpstr>
      <vt:lpstr>研究動機與目的</vt:lpstr>
      <vt:lpstr>資料來源：蘋果日報爬蟲，娛樂時尚看板</vt:lpstr>
      <vt:lpstr>資料分析過程</vt:lpstr>
      <vt:lpstr>PowerPoint 簡報</vt:lpstr>
      <vt:lpstr>PowerPoint 簡報</vt:lpstr>
      <vt:lpstr>PowerPoint 簡報</vt:lpstr>
      <vt:lpstr>PowerPoint 簡報</vt:lpstr>
      <vt:lpstr>PowerPoint 簡報</vt:lpstr>
      <vt:lpstr>PowerPoint 簡報</vt:lpstr>
      <vt:lpstr>PowerPoint 簡報</vt:lpstr>
      <vt:lpstr>PowerPoint 簡報</vt:lpstr>
      <vt:lpstr>視覺化分析結果</vt:lpstr>
      <vt:lpstr>PowerPoint 簡報</vt:lpstr>
      <vt:lpstr>PowerPoint 簡報</vt:lpstr>
      <vt:lpstr>PowerPoint 簡報</vt:lpstr>
      <vt:lpstr>分析結論</vt:lpstr>
      <vt:lpstr>THANKS! https://youtu.be/HaexcdutDR4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啦啦隊女神「林襄」</dc:title>
  <dc:creator/>
  <cp:lastModifiedBy>睿澤 蔡</cp:lastModifiedBy>
  <cp:revision>19</cp:revision>
  <cp:lastPrinted>2023-06-12T11:34:48Z</cp:lastPrinted>
  <dcterms:created xsi:type="dcterms:W3CDTF">2023-06-12T11:34:48Z</dcterms:created>
  <dcterms:modified xsi:type="dcterms:W3CDTF">2023-06-18T19:58:13Z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5B905F202FC619F8D60287645E87E2BA_42</vt:lpwstr>
  </property>
  <property fmtid="{D5CDD505-2E9C-101B-9397-08002B2CF9AE}" pid="3" name="KSOProductBuildVer">
    <vt:lpwstr>1028-5.4.1.7920</vt:lpwstr>
  </property>
</Properties>
</file>